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microsoft.com/office/2020/02/relationships/classificationlabels" Target="docMetadata/LabelInfo.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12"/>
  </p:notesMasterIdLst>
  <p:handoutMasterIdLst>
    <p:handoutMasterId r:id="rId13"/>
  </p:handoutMasterIdLst>
  <p:sldIdLst>
    <p:sldId id="446" r:id="rId5"/>
    <p:sldId id="449" r:id="rId6"/>
    <p:sldId id="454" r:id="rId7"/>
    <p:sldId id="457" r:id="rId8"/>
    <p:sldId id="455" r:id="rId9"/>
    <p:sldId id="456" r:id="rId10"/>
    <p:sldId id="4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82D"/>
    <a:srgbClr val="8C5896"/>
    <a:srgbClr val="7C6560"/>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8" d="100"/>
          <a:sy n="68" d="100"/>
        </p:scale>
        <p:origin x="726" y="72"/>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handoutMaster" Target="handoutMasters/handoutMaster1.xml" /><Relationship Id="rId18" Type="http://schemas.microsoft.com/office/2018/10/relationships/authors" Target="authors.xml" /><Relationship Id="rId3" Type="http://schemas.openxmlformats.org/officeDocument/2006/relationships/slideMaster" Target="slideMasters/slideMaster3.xml" /><Relationship Id="rId7" Type="http://schemas.openxmlformats.org/officeDocument/2006/relationships/slide" Target="slides/slide3.xml" /><Relationship Id="rId12" Type="http://schemas.openxmlformats.org/officeDocument/2006/relationships/notesMaster" Target="notesMasters/notesMaster1.xml" /><Relationship Id="rId17"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viewProps" Target="viewProps.xml" /><Relationship Id="rId10" Type="http://schemas.openxmlformats.org/officeDocument/2006/relationships/slide" Target="slides/slide6.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presProps" Target="presProps.xml" /></Relationships>
</file>

<file path=ppt/charts/_rels/chartEx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s>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'2008-2022'!$A$2:$A$15</cx:f>
        <cx:lvl ptCount="14">
          <cx:pt idx="0">2008</cx:pt>
          <cx:pt idx="1">2010</cx:pt>
          <cx:pt idx="2">2011</cx:pt>
          <cx:pt idx="3">2012</cx:pt>
          <cx:pt idx="4">2013</cx:pt>
          <cx:pt idx="5">2014</cx:pt>
          <cx:pt idx="6">2015</cx:pt>
          <cx:pt idx="7">2016</cx:pt>
          <cx:pt idx="8">2017</cx:pt>
          <cx:pt idx="9">2018</cx:pt>
          <cx:pt idx="10">2019</cx:pt>
          <cx:pt idx="11">2020</cx:pt>
          <cx:pt idx="12">2021</cx:pt>
          <cx:pt idx="13">March_2022</cx:pt>
        </cx:lvl>
      </cx:strDim>
      <cx:numDim type="val">
        <cx:f>'2008-2022'!$B$2:$B$15</cx:f>
        <cx:lvl ptCount="14" formatCode="_(* #,##0_);_(* \(#,##0\);_(* &quot;-&quot;??_);_(@_)">
          <cx:pt idx="0">2500</cx:pt>
          <cx:pt idx="1">2588</cx:pt>
          <cx:pt idx="2">3572</cx:pt>
          <cx:pt idx="3">4352</cx:pt>
          <cx:pt idx="4">5452</cx:pt>
          <cx:pt idx="5">6593</cx:pt>
          <cx:pt idx="6">7214</cx:pt>
          <cx:pt idx="7">7609</cx:pt>
          <cx:pt idx="8">8245</cx:pt>
          <cx:pt idx="9">8724</cx:pt>
          <cx:pt idx="10">9423</cx:pt>
          <cx:pt idx="11">9501</cx:pt>
          <cx:pt idx="12">9866</cx:pt>
          <cx:pt idx="13">10072</cx:pt>
        </cx:lvl>
      </cx:numDim>
    </cx:data>
  </cx:chartData>
  <cx:chart>
    <cx:plotArea>
      <cx:plotAreaRegion>
        <cx:series layoutId="waterfall" uniqueId="{FF25089C-BAF1-4441-B0EB-8A9B781D3894}">
          <cx:tx>
            <cx:txData>
              <cx:f>'2008-2022'!$B$1</cx:f>
              <cx:v>No. of registered Cooperatives</cx:v>
            </cx:txData>
          </cx:tx>
          <cx:dataLabels pos="outEnd">
            <cx:txPr>
              <a:bodyPr spcFirstLastPara="1" vertOverflow="ellipsis" horzOverflow="overflow" wrap="square" lIns="0" tIns="0" rIns="0" bIns="0" anchor="ctr" anchorCtr="1"/>
              <a:lstStyle/>
              <a:p>
                <a:pPr algn="ctr" rtl="0">
                  <a:defRPr sz="1200">
                    <a:solidFill>
                      <a:schemeClr val="tx1"/>
                    </a:solidFill>
                    <a:latin typeface="Segoe UI (Body)"/>
                    <a:ea typeface="Segoe UI (Body)"/>
                    <a:cs typeface="Segoe UI (Body)"/>
                  </a:defRPr>
                </a:pPr>
                <a:endParaRPr lang="en-US" sz="1200" b="0" i="0" u="none" strike="noStrike" baseline="0">
                  <a:solidFill>
                    <a:schemeClr val="tx1"/>
                  </a:solidFill>
                  <a:latin typeface="Segoe UI (Body)"/>
                </a:endParaRPr>
              </a:p>
            </cx:txPr>
            <cx:visibility seriesName="0" categoryName="0" value="1"/>
          </cx:dataLabels>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1200">
                <a:solidFill>
                  <a:schemeClr val="tx1"/>
                </a:solidFill>
                <a:latin typeface="Segoe UI (Body)"/>
                <a:ea typeface="Segoe UI (Body)"/>
                <a:cs typeface="Segoe UI (Body)"/>
              </a:defRPr>
            </a:pPr>
            <a:endParaRPr lang="en-US" sz="1200" b="0" i="0" u="none" strike="noStrike" baseline="0">
              <a:solidFill>
                <a:schemeClr val="tx1"/>
              </a:solidFill>
              <a:latin typeface="Segoe UI (Body)"/>
            </a:endParaRPr>
          </a:p>
        </cx:txPr>
      </cx:axis>
      <cx:axis id="1">
        <cx:valScaling/>
        <cx:majorGridlines/>
        <cx:tickLabels/>
        <cx:txPr>
          <a:bodyPr spcFirstLastPara="1" vertOverflow="ellipsis" horzOverflow="overflow" wrap="square" lIns="0" tIns="0" rIns="0" bIns="0" anchor="ctr" anchorCtr="1"/>
          <a:lstStyle/>
          <a:p>
            <a:pPr algn="ctr" rtl="0">
              <a:defRPr sz="1200">
                <a:solidFill>
                  <a:schemeClr val="tx1"/>
                </a:solidFill>
                <a:latin typeface="Segoe UI (Body)"/>
                <a:ea typeface="Segoe UI (Body)"/>
                <a:cs typeface="Segoe UI (Body)"/>
              </a:defRPr>
            </a:pPr>
            <a:endParaRPr lang="en-US" sz="1200" b="0" i="0" u="none" strike="noStrike" baseline="0">
              <a:solidFill>
                <a:schemeClr val="tx1"/>
              </a:solidFill>
              <a:latin typeface="Segoe UI (Body)"/>
            </a:endParaRPr>
          </a:p>
        </cx:txPr>
      </cx:axis>
    </cx:plotArea>
  </cx:chart>
  <cx:spPr>
    <a:ln w="19050">
      <a:solidFill>
        <a:schemeClr val="accent6">
          <a:lumMod val="60000"/>
          <a:lumOff val="40000"/>
        </a:schemeClr>
      </a:solidFill>
      <a:prstDash val="sysDot"/>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10/19/2022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7.xml" /><Relationship Id="rId1" Type="http://schemas.openxmlformats.org/officeDocument/2006/relationships/slideLayout" Target="../slideLayouts/slideLayout6.xml" /></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 /><Relationship Id="rId2" Type="http://schemas.openxmlformats.org/officeDocument/2006/relationships/slideLayout" Target="../slideLayouts/slideLayout9.xml" /><Relationship Id="rId1" Type="http://schemas.openxmlformats.org/officeDocument/2006/relationships/slideLayout" Target="../slideLayouts/slideLayout8.xml" /></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 /><Relationship Id="rId2" Type="http://schemas.openxmlformats.org/officeDocument/2006/relationships/slideLayout" Target="../slideLayouts/slideLayout11.xml" /><Relationship Id="rId1" Type="http://schemas.openxmlformats.org/officeDocument/2006/relationships/slideLayout" Target="../slideLayouts/slideLayout10.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10/19/2022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10/19/2022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10/19/2022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10/19/2022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pn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microsoft.com/office/2014/relationships/chartEx" Target="../charts/chartEx1.xml" /><Relationship Id="rId2" Type="http://schemas.openxmlformats.org/officeDocument/2006/relationships/image" Target="../media/image4.png" /><Relationship Id="rId1" Type="http://schemas.openxmlformats.org/officeDocument/2006/relationships/slideLayout" Target="../slideLayouts/slideLayout3.xml"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450" y="1"/>
            <a:ext cx="12191550" cy="6857999"/>
          </a:xfrm>
        </p:spPr>
      </p:pic>
      <p:sp>
        <p:nvSpPr>
          <p:cNvPr id="5" name="TextBox 4">
            <a:extLst>
              <a:ext uri="{FF2B5EF4-FFF2-40B4-BE49-F238E27FC236}">
                <a16:creationId xmlns:a16="http://schemas.microsoft.com/office/drawing/2014/main" id="{BCD94535-0296-FAE4-BE11-CD1CDB7A050E}"/>
              </a:ext>
            </a:extLst>
          </p:cNvPr>
          <p:cNvSpPr txBox="1"/>
          <p:nvPr/>
        </p:nvSpPr>
        <p:spPr>
          <a:xfrm flipH="1">
            <a:off x="1064302" y="2683239"/>
            <a:ext cx="10747947" cy="1938992"/>
          </a:xfrm>
          <a:prstGeom prst="rect">
            <a:avLst/>
          </a:prstGeom>
          <a:noFill/>
        </p:spPr>
        <p:txBody>
          <a:bodyPr wrap="square" rtlCol="0">
            <a:spAutoFit/>
          </a:bodyPr>
          <a:lstStyle/>
          <a:p>
            <a:pPr algn="ctr"/>
            <a:r>
              <a:rPr lang="en-US" sz="6000" b="1" dirty="0"/>
              <a:t>Cooperative development in Rwanda</a:t>
            </a:r>
          </a:p>
        </p:txBody>
      </p:sp>
    </p:spTree>
    <p:extLst>
      <p:ext uri="{BB962C8B-B14F-4D97-AF65-F5344CB8AC3E}">
        <p14:creationId xmlns:p14="http://schemas.microsoft.com/office/powerpoint/2010/main" val="155831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562983B-2040-C856-4704-7987ACC0A98B}"/>
              </a:ext>
            </a:extLst>
          </p:cNvPr>
          <p:cNvGrpSpPr/>
          <p:nvPr/>
        </p:nvGrpSpPr>
        <p:grpSpPr>
          <a:xfrm>
            <a:off x="1019331" y="1364105"/>
            <a:ext cx="9548733" cy="4616970"/>
            <a:chOff x="0" y="-25746"/>
            <a:chExt cx="8832299" cy="3528458"/>
          </a:xfrm>
        </p:grpSpPr>
        <p:sp>
          <p:nvSpPr>
            <p:cNvPr id="31" name="Shape 7">
              <a:extLst>
                <a:ext uri="{FF2B5EF4-FFF2-40B4-BE49-F238E27FC236}">
                  <a16:creationId xmlns:a16="http://schemas.microsoft.com/office/drawing/2014/main" id="{537C08EE-B674-10FB-C619-22C3A61AAB02}"/>
                </a:ext>
              </a:extLst>
            </p:cNvPr>
            <p:cNvSpPr/>
            <p:nvPr/>
          </p:nvSpPr>
          <p:spPr>
            <a:xfrm>
              <a:off x="1846453" y="1418445"/>
              <a:ext cx="28829" cy="28829"/>
            </a:xfrm>
            <a:custGeom>
              <a:avLst/>
              <a:gdLst/>
              <a:ahLst/>
              <a:cxnLst/>
              <a:rect l="0" t="0" r="0" b="0"/>
              <a:pathLst>
                <a:path w="28829" h="28829">
                  <a:moveTo>
                    <a:pt x="254" y="0"/>
                  </a:moveTo>
                  <a:lnTo>
                    <a:pt x="28829" y="254"/>
                  </a:lnTo>
                  <a:lnTo>
                    <a:pt x="28575" y="28829"/>
                  </a:lnTo>
                  <a:lnTo>
                    <a:pt x="0" y="28575"/>
                  </a:lnTo>
                  <a:lnTo>
                    <a:pt x="254" y="0"/>
                  </a:ln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33" name="Shape 8">
              <a:extLst>
                <a:ext uri="{FF2B5EF4-FFF2-40B4-BE49-F238E27FC236}">
                  <a16:creationId xmlns:a16="http://schemas.microsoft.com/office/drawing/2014/main" id="{4818CC4A-BD7C-2DDE-BAC9-257794D0B19B}"/>
                </a:ext>
              </a:extLst>
            </p:cNvPr>
            <p:cNvSpPr/>
            <p:nvPr/>
          </p:nvSpPr>
          <p:spPr>
            <a:xfrm>
              <a:off x="1789303" y="1418064"/>
              <a:ext cx="28829" cy="28702"/>
            </a:xfrm>
            <a:custGeom>
              <a:avLst/>
              <a:gdLst/>
              <a:ahLst/>
              <a:cxnLst/>
              <a:rect l="0" t="0" r="0" b="0"/>
              <a:pathLst>
                <a:path w="28829" h="28702">
                  <a:moveTo>
                    <a:pt x="254" y="0"/>
                  </a:moveTo>
                  <a:lnTo>
                    <a:pt x="28829" y="127"/>
                  </a:lnTo>
                  <a:lnTo>
                    <a:pt x="28575" y="28702"/>
                  </a:lnTo>
                  <a:lnTo>
                    <a:pt x="0" y="28575"/>
                  </a:lnTo>
                  <a:lnTo>
                    <a:pt x="254" y="0"/>
                  </a:ln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34" name="Shape 9">
              <a:extLst>
                <a:ext uri="{FF2B5EF4-FFF2-40B4-BE49-F238E27FC236}">
                  <a16:creationId xmlns:a16="http://schemas.microsoft.com/office/drawing/2014/main" id="{DCD03B2E-8162-016A-FD51-9EDF3C733DB6}"/>
                </a:ext>
              </a:extLst>
            </p:cNvPr>
            <p:cNvSpPr/>
            <p:nvPr/>
          </p:nvSpPr>
          <p:spPr>
            <a:xfrm>
              <a:off x="1732153" y="1417556"/>
              <a:ext cx="28829" cy="28829"/>
            </a:xfrm>
            <a:custGeom>
              <a:avLst/>
              <a:gdLst/>
              <a:ahLst/>
              <a:cxnLst/>
              <a:rect l="0" t="0" r="0" b="0"/>
              <a:pathLst>
                <a:path w="28829" h="28829">
                  <a:moveTo>
                    <a:pt x="254" y="0"/>
                  </a:moveTo>
                  <a:lnTo>
                    <a:pt x="28829" y="254"/>
                  </a:lnTo>
                  <a:lnTo>
                    <a:pt x="28575" y="28829"/>
                  </a:lnTo>
                  <a:lnTo>
                    <a:pt x="0" y="28575"/>
                  </a:lnTo>
                  <a:lnTo>
                    <a:pt x="254" y="0"/>
                  </a:ln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35" name="Shape 565">
              <a:extLst>
                <a:ext uri="{FF2B5EF4-FFF2-40B4-BE49-F238E27FC236}">
                  <a16:creationId xmlns:a16="http://schemas.microsoft.com/office/drawing/2014/main" id="{4A92D2C2-3343-49CD-CA57-7BE341D8294B}"/>
                </a:ext>
              </a:extLst>
            </p:cNvPr>
            <p:cNvSpPr/>
            <p:nvPr/>
          </p:nvSpPr>
          <p:spPr>
            <a:xfrm>
              <a:off x="1675003" y="1417048"/>
              <a:ext cx="28829" cy="28829"/>
            </a:xfrm>
            <a:custGeom>
              <a:avLst/>
              <a:gdLst/>
              <a:ahLst/>
              <a:cxnLst/>
              <a:rect l="0" t="0" r="0" b="0"/>
              <a:pathLst>
                <a:path w="28829" h="28829">
                  <a:moveTo>
                    <a:pt x="254" y="0"/>
                  </a:moveTo>
                  <a:lnTo>
                    <a:pt x="28829" y="254"/>
                  </a:lnTo>
                  <a:lnTo>
                    <a:pt x="28575" y="28829"/>
                  </a:lnTo>
                  <a:lnTo>
                    <a:pt x="0" y="28575"/>
                  </a:lnTo>
                  <a:lnTo>
                    <a:pt x="254"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36" name="Shape 566">
              <a:extLst>
                <a:ext uri="{FF2B5EF4-FFF2-40B4-BE49-F238E27FC236}">
                  <a16:creationId xmlns:a16="http://schemas.microsoft.com/office/drawing/2014/main" id="{568B688F-876A-6C2B-36AE-F660B9074BC7}"/>
                </a:ext>
              </a:extLst>
            </p:cNvPr>
            <p:cNvSpPr/>
            <p:nvPr/>
          </p:nvSpPr>
          <p:spPr>
            <a:xfrm>
              <a:off x="1617853" y="1416667"/>
              <a:ext cx="28829" cy="28829"/>
            </a:xfrm>
            <a:custGeom>
              <a:avLst/>
              <a:gdLst/>
              <a:ahLst/>
              <a:cxnLst/>
              <a:rect l="0" t="0" r="0" b="0"/>
              <a:pathLst>
                <a:path w="28829" h="28829">
                  <a:moveTo>
                    <a:pt x="254" y="0"/>
                  </a:moveTo>
                  <a:lnTo>
                    <a:pt x="28829" y="254"/>
                  </a:lnTo>
                  <a:lnTo>
                    <a:pt x="28575" y="28829"/>
                  </a:lnTo>
                  <a:lnTo>
                    <a:pt x="0" y="28575"/>
                  </a:lnTo>
                  <a:lnTo>
                    <a:pt x="254"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37" name="Shape 12">
              <a:extLst>
                <a:ext uri="{FF2B5EF4-FFF2-40B4-BE49-F238E27FC236}">
                  <a16:creationId xmlns:a16="http://schemas.microsoft.com/office/drawing/2014/main" id="{7AE09252-CCC4-16A3-9A85-E325FB5688C9}"/>
                </a:ext>
              </a:extLst>
            </p:cNvPr>
            <p:cNvSpPr/>
            <p:nvPr/>
          </p:nvSpPr>
          <p:spPr>
            <a:xfrm>
              <a:off x="1560703" y="1416159"/>
              <a:ext cx="28829" cy="28829"/>
            </a:xfrm>
            <a:custGeom>
              <a:avLst/>
              <a:gdLst/>
              <a:ahLst/>
              <a:cxnLst/>
              <a:rect l="0" t="0" r="0" b="0"/>
              <a:pathLst>
                <a:path w="28829" h="28829">
                  <a:moveTo>
                    <a:pt x="254" y="0"/>
                  </a:moveTo>
                  <a:lnTo>
                    <a:pt x="28829" y="254"/>
                  </a:lnTo>
                  <a:lnTo>
                    <a:pt x="28575" y="28829"/>
                  </a:lnTo>
                  <a:lnTo>
                    <a:pt x="0" y="28575"/>
                  </a:lnTo>
                  <a:lnTo>
                    <a:pt x="254" y="0"/>
                  </a:ln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38" name="Shape 13">
              <a:extLst>
                <a:ext uri="{FF2B5EF4-FFF2-40B4-BE49-F238E27FC236}">
                  <a16:creationId xmlns:a16="http://schemas.microsoft.com/office/drawing/2014/main" id="{CF4376A2-0F0F-EE93-3CE1-2E5750BC22E8}"/>
                </a:ext>
              </a:extLst>
            </p:cNvPr>
            <p:cNvSpPr/>
            <p:nvPr/>
          </p:nvSpPr>
          <p:spPr>
            <a:xfrm>
              <a:off x="1503553" y="1415651"/>
              <a:ext cx="28829" cy="28829"/>
            </a:xfrm>
            <a:custGeom>
              <a:avLst/>
              <a:gdLst/>
              <a:ahLst/>
              <a:cxnLst/>
              <a:rect l="0" t="0" r="0" b="0"/>
              <a:pathLst>
                <a:path w="28829" h="28829">
                  <a:moveTo>
                    <a:pt x="254" y="0"/>
                  </a:moveTo>
                  <a:lnTo>
                    <a:pt x="28829" y="254"/>
                  </a:lnTo>
                  <a:lnTo>
                    <a:pt x="28575" y="28829"/>
                  </a:lnTo>
                  <a:lnTo>
                    <a:pt x="0" y="28575"/>
                  </a:lnTo>
                  <a:lnTo>
                    <a:pt x="254" y="0"/>
                  </a:ln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39" name="Shape 14">
              <a:extLst>
                <a:ext uri="{FF2B5EF4-FFF2-40B4-BE49-F238E27FC236}">
                  <a16:creationId xmlns:a16="http://schemas.microsoft.com/office/drawing/2014/main" id="{453CF7D6-D81D-F37F-BBAE-57E1F10229B4}"/>
                </a:ext>
              </a:extLst>
            </p:cNvPr>
            <p:cNvSpPr/>
            <p:nvPr/>
          </p:nvSpPr>
          <p:spPr>
            <a:xfrm>
              <a:off x="1903603" y="1388473"/>
              <a:ext cx="106045" cy="83058"/>
            </a:xfrm>
            <a:custGeom>
              <a:avLst/>
              <a:gdLst/>
              <a:ahLst/>
              <a:cxnLst/>
              <a:rect l="0" t="0" r="0" b="0"/>
              <a:pathLst>
                <a:path w="106045" h="83058">
                  <a:moveTo>
                    <a:pt x="33528" y="0"/>
                  </a:moveTo>
                  <a:lnTo>
                    <a:pt x="106045" y="62611"/>
                  </a:lnTo>
                  <a:lnTo>
                    <a:pt x="12446" y="83058"/>
                  </a:lnTo>
                  <a:lnTo>
                    <a:pt x="18497" y="59220"/>
                  </a:lnTo>
                  <a:lnTo>
                    <a:pt x="0" y="59055"/>
                  </a:lnTo>
                  <a:lnTo>
                    <a:pt x="254" y="30480"/>
                  </a:lnTo>
                  <a:lnTo>
                    <a:pt x="25734" y="30707"/>
                  </a:lnTo>
                  <a:lnTo>
                    <a:pt x="33528" y="0"/>
                  </a:ln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0" name="Shape 15">
              <a:extLst>
                <a:ext uri="{FF2B5EF4-FFF2-40B4-BE49-F238E27FC236}">
                  <a16:creationId xmlns:a16="http://schemas.microsoft.com/office/drawing/2014/main" id="{9A844D81-30C8-36F3-1457-BCEB7DD75346}"/>
                </a:ext>
              </a:extLst>
            </p:cNvPr>
            <p:cNvSpPr/>
            <p:nvPr/>
          </p:nvSpPr>
          <p:spPr>
            <a:xfrm>
              <a:off x="1856486" y="1368280"/>
              <a:ext cx="166116" cy="166116"/>
            </a:xfrm>
            <a:custGeom>
              <a:avLst/>
              <a:gdLst/>
              <a:ahLst/>
              <a:cxnLst/>
              <a:rect l="0" t="0" r="0" b="0"/>
              <a:pathLst>
                <a:path w="166116" h="166116">
                  <a:moveTo>
                    <a:pt x="83058" y="0"/>
                  </a:moveTo>
                  <a:cubicBezTo>
                    <a:pt x="128905" y="0"/>
                    <a:pt x="166116" y="37211"/>
                    <a:pt x="166116" y="83058"/>
                  </a:cubicBezTo>
                  <a:cubicBezTo>
                    <a:pt x="166116" y="128905"/>
                    <a:pt x="128905" y="166116"/>
                    <a:pt x="83058" y="166116"/>
                  </a:cubicBezTo>
                  <a:cubicBezTo>
                    <a:pt x="37211" y="166116"/>
                    <a:pt x="0" y="128905"/>
                    <a:pt x="0" y="83058"/>
                  </a:cubicBezTo>
                  <a:cubicBezTo>
                    <a:pt x="0" y="37211"/>
                    <a:pt x="37211" y="0"/>
                    <a:pt x="83058" y="0"/>
                  </a:cubicBez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1" name="Shape 567">
              <a:extLst>
                <a:ext uri="{FF2B5EF4-FFF2-40B4-BE49-F238E27FC236}">
                  <a16:creationId xmlns:a16="http://schemas.microsoft.com/office/drawing/2014/main" id="{0734545C-3991-3BA0-256A-3DA983638AF4}"/>
                </a:ext>
              </a:extLst>
            </p:cNvPr>
            <p:cNvSpPr/>
            <p:nvPr/>
          </p:nvSpPr>
          <p:spPr>
            <a:xfrm>
              <a:off x="184886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2" name="Shape 568">
              <a:extLst>
                <a:ext uri="{FF2B5EF4-FFF2-40B4-BE49-F238E27FC236}">
                  <a16:creationId xmlns:a16="http://schemas.microsoft.com/office/drawing/2014/main" id="{EE515C95-4D44-985D-D41B-FBD360DB41F0}"/>
                </a:ext>
              </a:extLst>
            </p:cNvPr>
            <p:cNvSpPr/>
            <p:nvPr/>
          </p:nvSpPr>
          <p:spPr>
            <a:xfrm>
              <a:off x="179171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3" name="Shape 569">
              <a:extLst>
                <a:ext uri="{FF2B5EF4-FFF2-40B4-BE49-F238E27FC236}">
                  <a16:creationId xmlns:a16="http://schemas.microsoft.com/office/drawing/2014/main" id="{424CA7BF-7C79-3916-0558-242EFADCFBAE}"/>
                </a:ext>
              </a:extLst>
            </p:cNvPr>
            <p:cNvSpPr/>
            <p:nvPr/>
          </p:nvSpPr>
          <p:spPr>
            <a:xfrm>
              <a:off x="173456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4" name="Shape 570">
              <a:extLst>
                <a:ext uri="{FF2B5EF4-FFF2-40B4-BE49-F238E27FC236}">
                  <a16:creationId xmlns:a16="http://schemas.microsoft.com/office/drawing/2014/main" id="{19EEE3F4-BE95-40F1-BFFE-7E3194B4D182}"/>
                </a:ext>
              </a:extLst>
            </p:cNvPr>
            <p:cNvSpPr/>
            <p:nvPr/>
          </p:nvSpPr>
          <p:spPr>
            <a:xfrm>
              <a:off x="167741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5" name="Shape 571">
              <a:extLst>
                <a:ext uri="{FF2B5EF4-FFF2-40B4-BE49-F238E27FC236}">
                  <a16:creationId xmlns:a16="http://schemas.microsoft.com/office/drawing/2014/main" id="{7A7466C8-1392-01E2-2FA8-C3EB75F0D2A3}"/>
                </a:ext>
              </a:extLst>
            </p:cNvPr>
            <p:cNvSpPr/>
            <p:nvPr/>
          </p:nvSpPr>
          <p:spPr>
            <a:xfrm>
              <a:off x="162026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6" name="Shape 572">
              <a:extLst>
                <a:ext uri="{FF2B5EF4-FFF2-40B4-BE49-F238E27FC236}">
                  <a16:creationId xmlns:a16="http://schemas.microsoft.com/office/drawing/2014/main" id="{41A2A008-E19D-F780-FBD7-43CBC3890EE1}"/>
                </a:ext>
              </a:extLst>
            </p:cNvPr>
            <p:cNvSpPr/>
            <p:nvPr/>
          </p:nvSpPr>
          <p:spPr>
            <a:xfrm>
              <a:off x="156311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7" name="Shape 573">
              <a:extLst>
                <a:ext uri="{FF2B5EF4-FFF2-40B4-BE49-F238E27FC236}">
                  <a16:creationId xmlns:a16="http://schemas.microsoft.com/office/drawing/2014/main" id="{06C0D2E9-A130-649A-FADF-A08B55A21156}"/>
                </a:ext>
              </a:extLst>
            </p:cNvPr>
            <p:cNvSpPr/>
            <p:nvPr/>
          </p:nvSpPr>
          <p:spPr>
            <a:xfrm>
              <a:off x="150596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8" name="Shape 574">
              <a:extLst>
                <a:ext uri="{FF2B5EF4-FFF2-40B4-BE49-F238E27FC236}">
                  <a16:creationId xmlns:a16="http://schemas.microsoft.com/office/drawing/2014/main" id="{ABFDE229-E1D8-B1FF-58DB-63E21A4B084B}"/>
                </a:ext>
              </a:extLst>
            </p:cNvPr>
            <p:cNvSpPr/>
            <p:nvPr/>
          </p:nvSpPr>
          <p:spPr>
            <a:xfrm>
              <a:off x="144881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49" name="Shape 575">
              <a:extLst>
                <a:ext uri="{FF2B5EF4-FFF2-40B4-BE49-F238E27FC236}">
                  <a16:creationId xmlns:a16="http://schemas.microsoft.com/office/drawing/2014/main" id="{888EFD90-D946-0CBF-B676-C204D2E20571}"/>
                </a:ext>
              </a:extLst>
            </p:cNvPr>
            <p:cNvSpPr/>
            <p:nvPr/>
          </p:nvSpPr>
          <p:spPr>
            <a:xfrm>
              <a:off x="139166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50" name="Shape 576">
              <a:extLst>
                <a:ext uri="{FF2B5EF4-FFF2-40B4-BE49-F238E27FC236}">
                  <a16:creationId xmlns:a16="http://schemas.microsoft.com/office/drawing/2014/main" id="{564A5D7F-4295-5E48-1A94-0C944A562F4A}"/>
                </a:ext>
              </a:extLst>
            </p:cNvPr>
            <p:cNvSpPr/>
            <p:nvPr/>
          </p:nvSpPr>
          <p:spPr>
            <a:xfrm>
              <a:off x="133451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51" name="Shape 577">
              <a:extLst>
                <a:ext uri="{FF2B5EF4-FFF2-40B4-BE49-F238E27FC236}">
                  <a16:creationId xmlns:a16="http://schemas.microsoft.com/office/drawing/2014/main" id="{8E6C9C8A-78D0-6285-B7D9-5D7E7FC31A22}"/>
                </a:ext>
              </a:extLst>
            </p:cNvPr>
            <p:cNvSpPr/>
            <p:nvPr/>
          </p:nvSpPr>
          <p:spPr>
            <a:xfrm>
              <a:off x="127736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52" name="Shape 578">
              <a:extLst>
                <a:ext uri="{FF2B5EF4-FFF2-40B4-BE49-F238E27FC236}">
                  <a16:creationId xmlns:a16="http://schemas.microsoft.com/office/drawing/2014/main" id="{C539249F-9EB8-D335-3F6A-574DFB184BE8}"/>
                </a:ext>
              </a:extLst>
            </p:cNvPr>
            <p:cNvSpPr/>
            <p:nvPr/>
          </p:nvSpPr>
          <p:spPr>
            <a:xfrm>
              <a:off x="1220216" y="2005439"/>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53" name="Shape 28">
              <a:extLst>
                <a:ext uri="{FF2B5EF4-FFF2-40B4-BE49-F238E27FC236}">
                  <a16:creationId xmlns:a16="http://schemas.microsoft.com/office/drawing/2014/main" id="{97680DE4-D4EF-E77D-AF32-5F2399BACB81}"/>
                </a:ext>
              </a:extLst>
            </p:cNvPr>
            <p:cNvSpPr/>
            <p:nvPr/>
          </p:nvSpPr>
          <p:spPr>
            <a:xfrm>
              <a:off x="1906016" y="1976991"/>
              <a:ext cx="103886" cy="85725"/>
            </a:xfrm>
            <a:custGeom>
              <a:avLst/>
              <a:gdLst/>
              <a:ahLst/>
              <a:cxnLst/>
              <a:rect l="0" t="0" r="0" b="0"/>
              <a:pathLst>
                <a:path w="103886" h="85725">
                  <a:moveTo>
                    <a:pt x="18161" y="0"/>
                  </a:moveTo>
                  <a:lnTo>
                    <a:pt x="103886" y="42799"/>
                  </a:lnTo>
                  <a:lnTo>
                    <a:pt x="18161" y="85725"/>
                  </a:lnTo>
                  <a:lnTo>
                    <a:pt x="18161" y="57023"/>
                  </a:lnTo>
                  <a:lnTo>
                    <a:pt x="0" y="57023"/>
                  </a:lnTo>
                  <a:lnTo>
                    <a:pt x="0" y="28448"/>
                  </a:lnTo>
                  <a:lnTo>
                    <a:pt x="18161" y="28448"/>
                  </a:lnTo>
                  <a:lnTo>
                    <a:pt x="18161" y="0"/>
                  </a:ln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54" name="Shape 29">
              <a:extLst>
                <a:ext uri="{FF2B5EF4-FFF2-40B4-BE49-F238E27FC236}">
                  <a16:creationId xmlns:a16="http://schemas.microsoft.com/office/drawing/2014/main" id="{9B4F63D3-F0F8-346F-FCC7-86818AF53052}"/>
                </a:ext>
              </a:extLst>
            </p:cNvPr>
            <p:cNvSpPr/>
            <p:nvPr/>
          </p:nvSpPr>
          <p:spPr>
            <a:xfrm>
              <a:off x="1925066" y="1935208"/>
              <a:ext cx="166116" cy="166116"/>
            </a:xfrm>
            <a:custGeom>
              <a:avLst/>
              <a:gdLst/>
              <a:ahLst/>
              <a:cxnLst/>
              <a:rect l="0" t="0" r="0" b="0"/>
              <a:pathLst>
                <a:path w="166116" h="166116">
                  <a:moveTo>
                    <a:pt x="83058" y="0"/>
                  </a:moveTo>
                  <a:cubicBezTo>
                    <a:pt x="128905" y="0"/>
                    <a:pt x="166116" y="37211"/>
                    <a:pt x="166116" y="83058"/>
                  </a:cubicBezTo>
                  <a:cubicBezTo>
                    <a:pt x="166116" y="128905"/>
                    <a:pt x="128905" y="166116"/>
                    <a:pt x="83058" y="166116"/>
                  </a:cubicBezTo>
                  <a:cubicBezTo>
                    <a:pt x="37211" y="166116"/>
                    <a:pt x="0" y="128905"/>
                    <a:pt x="0" y="83058"/>
                  </a:cubicBezTo>
                  <a:cubicBezTo>
                    <a:pt x="0" y="37211"/>
                    <a:pt x="37211" y="0"/>
                    <a:pt x="83058" y="0"/>
                  </a:cubicBez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55" name="Shape 30">
              <a:extLst>
                <a:ext uri="{FF2B5EF4-FFF2-40B4-BE49-F238E27FC236}">
                  <a16:creationId xmlns:a16="http://schemas.microsoft.com/office/drawing/2014/main" id="{4C3456E4-40A5-4D49-43BE-DBB8BE4C5FA7}"/>
                </a:ext>
              </a:extLst>
            </p:cNvPr>
            <p:cNvSpPr/>
            <p:nvPr/>
          </p:nvSpPr>
          <p:spPr>
            <a:xfrm>
              <a:off x="771525" y="2185906"/>
              <a:ext cx="1213866" cy="471043"/>
            </a:xfrm>
            <a:custGeom>
              <a:avLst/>
              <a:gdLst/>
              <a:ahLst/>
              <a:cxnLst/>
              <a:rect l="0" t="0" r="0" b="0"/>
              <a:pathLst>
                <a:path w="1213866" h="471043">
                  <a:moveTo>
                    <a:pt x="5207" y="0"/>
                  </a:moveTo>
                  <a:lnTo>
                    <a:pt x="0" y="0"/>
                  </a:lnTo>
                  <a:lnTo>
                    <a:pt x="0" y="471043"/>
                  </a:lnTo>
                  <a:lnTo>
                    <a:pt x="1213866" y="471043"/>
                  </a:lnTo>
                </a:path>
              </a:pathLst>
            </a:custGeom>
            <a:ln w="28575" cap="flat">
              <a:custDash>
                <a:ds d="225000" sp="225000"/>
              </a:custDash>
              <a:miter lim="127000"/>
            </a:ln>
          </p:spPr>
          <p:style>
            <a:lnRef idx="1">
              <a:srgbClr val="548235"/>
            </a:lnRef>
            <a:fillRef idx="0">
              <a:srgbClr val="000000">
                <a:alpha val="0"/>
              </a:srgbClr>
            </a:fillRef>
            <a:effectRef idx="0">
              <a:scrgbClr r="0" g="0" b="0"/>
            </a:effectRef>
            <a:fontRef idx="none"/>
          </p:style>
          <p:txBody>
            <a:bodyPr/>
            <a:lstStyle/>
            <a:p>
              <a:endParaRPr lang="en-US" sz="3200"/>
            </a:p>
          </p:txBody>
        </p:sp>
        <p:sp>
          <p:nvSpPr>
            <p:cNvPr id="56" name="Shape 31">
              <a:extLst>
                <a:ext uri="{FF2B5EF4-FFF2-40B4-BE49-F238E27FC236}">
                  <a16:creationId xmlns:a16="http://schemas.microsoft.com/office/drawing/2014/main" id="{D3F5213F-0960-FA5F-126A-352A39E505A0}"/>
                </a:ext>
              </a:extLst>
            </p:cNvPr>
            <p:cNvSpPr/>
            <p:nvPr/>
          </p:nvSpPr>
          <p:spPr>
            <a:xfrm>
              <a:off x="1883918" y="2585956"/>
              <a:ext cx="166116" cy="166116"/>
            </a:xfrm>
            <a:custGeom>
              <a:avLst/>
              <a:gdLst/>
              <a:ahLst/>
              <a:cxnLst/>
              <a:rect l="0" t="0" r="0" b="0"/>
              <a:pathLst>
                <a:path w="166116" h="166116">
                  <a:moveTo>
                    <a:pt x="83058" y="0"/>
                  </a:moveTo>
                  <a:cubicBezTo>
                    <a:pt x="128905" y="0"/>
                    <a:pt x="166116" y="37211"/>
                    <a:pt x="166116" y="83058"/>
                  </a:cubicBezTo>
                  <a:cubicBezTo>
                    <a:pt x="166116" y="128905"/>
                    <a:pt x="128905" y="166116"/>
                    <a:pt x="83058" y="166116"/>
                  </a:cubicBezTo>
                  <a:cubicBezTo>
                    <a:pt x="37211" y="166116"/>
                    <a:pt x="0" y="128905"/>
                    <a:pt x="0" y="83058"/>
                  </a:cubicBezTo>
                  <a:cubicBezTo>
                    <a:pt x="0" y="37211"/>
                    <a:pt x="37211" y="0"/>
                    <a:pt x="83058" y="0"/>
                  </a:cubicBez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57" name="Shape 32">
              <a:extLst>
                <a:ext uri="{FF2B5EF4-FFF2-40B4-BE49-F238E27FC236}">
                  <a16:creationId xmlns:a16="http://schemas.microsoft.com/office/drawing/2014/main" id="{3C79CB48-6B7A-4061-D7BE-C2108E859A78}"/>
                </a:ext>
              </a:extLst>
            </p:cNvPr>
            <p:cNvSpPr/>
            <p:nvPr/>
          </p:nvSpPr>
          <p:spPr>
            <a:xfrm>
              <a:off x="1883918" y="2585956"/>
              <a:ext cx="166116" cy="166116"/>
            </a:xfrm>
            <a:custGeom>
              <a:avLst/>
              <a:gdLst/>
              <a:ahLst/>
              <a:cxnLst/>
              <a:rect l="0" t="0" r="0" b="0"/>
              <a:pathLst>
                <a:path w="166116" h="166116">
                  <a:moveTo>
                    <a:pt x="0" y="83058"/>
                  </a:moveTo>
                  <a:cubicBezTo>
                    <a:pt x="0" y="37211"/>
                    <a:pt x="37211" y="0"/>
                    <a:pt x="83058" y="0"/>
                  </a:cubicBezTo>
                  <a:cubicBezTo>
                    <a:pt x="128905" y="0"/>
                    <a:pt x="166116" y="37211"/>
                    <a:pt x="166116" y="83058"/>
                  </a:cubicBezTo>
                  <a:cubicBezTo>
                    <a:pt x="166116" y="128905"/>
                    <a:pt x="128905" y="166116"/>
                    <a:pt x="83058" y="166116"/>
                  </a:cubicBezTo>
                  <a:cubicBezTo>
                    <a:pt x="37211" y="166116"/>
                    <a:pt x="0" y="128905"/>
                    <a:pt x="0" y="83058"/>
                  </a:cubicBezTo>
                  <a:close/>
                </a:path>
              </a:pathLst>
            </a:custGeom>
            <a:ln w="12700" cap="flat">
              <a:miter lim="127000"/>
            </a:ln>
          </p:spPr>
          <p:style>
            <a:lnRef idx="1">
              <a:srgbClr val="548235"/>
            </a:lnRef>
            <a:fillRef idx="0">
              <a:srgbClr val="000000">
                <a:alpha val="0"/>
              </a:srgbClr>
            </a:fillRef>
            <a:effectRef idx="0">
              <a:scrgbClr r="0" g="0" b="0"/>
            </a:effectRef>
            <a:fontRef idx="none"/>
          </p:style>
          <p:txBody>
            <a:bodyPr/>
            <a:lstStyle/>
            <a:p>
              <a:endParaRPr lang="en-US" sz="3200"/>
            </a:p>
          </p:txBody>
        </p:sp>
        <p:pic>
          <p:nvPicPr>
            <p:cNvPr id="58" name="Picture 57">
              <a:extLst>
                <a:ext uri="{FF2B5EF4-FFF2-40B4-BE49-F238E27FC236}">
                  <a16:creationId xmlns:a16="http://schemas.microsoft.com/office/drawing/2014/main" id="{7AE4E4DE-F6FD-3D39-056B-185BF3F858F8}"/>
                </a:ext>
              </a:extLst>
            </p:cNvPr>
            <p:cNvPicPr/>
            <p:nvPr/>
          </p:nvPicPr>
          <p:blipFill>
            <a:blip r:embed="rId2"/>
            <a:stretch>
              <a:fillRect/>
            </a:stretch>
          </p:blipFill>
          <p:spPr>
            <a:xfrm>
              <a:off x="508254" y="643872"/>
              <a:ext cx="1072896" cy="1612392"/>
            </a:xfrm>
            <a:prstGeom prst="rect">
              <a:avLst/>
            </a:prstGeom>
          </p:spPr>
        </p:pic>
        <p:sp>
          <p:nvSpPr>
            <p:cNvPr id="59" name="Rectangle 58">
              <a:extLst>
                <a:ext uri="{FF2B5EF4-FFF2-40B4-BE49-F238E27FC236}">
                  <a16:creationId xmlns:a16="http://schemas.microsoft.com/office/drawing/2014/main" id="{A6B15AF4-2B2F-DBDF-D186-1EE294D94F7F}"/>
                </a:ext>
              </a:extLst>
            </p:cNvPr>
            <p:cNvSpPr/>
            <p:nvPr/>
          </p:nvSpPr>
          <p:spPr>
            <a:xfrm>
              <a:off x="0" y="980710"/>
              <a:ext cx="1409053" cy="436211"/>
            </a:xfrm>
            <a:prstGeom prst="rect">
              <a:avLst/>
            </a:prstGeom>
            <a:ln>
              <a:noFill/>
            </a:ln>
          </p:spPr>
          <p:txBody>
            <a:bodyPr vert="horz" lIns="0" tIns="0" rIns="0" bIns="0" rtlCol="0">
              <a:noAutofit/>
            </a:bodyPr>
            <a:lstStyle/>
            <a:p>
              <a:pPr marL="0" marR="0">
                <a:lnSpc>
                  <a:spcPct val="107000"/>
                </a:lnSpc>
                <a:spcBef>
                  <a:spcPts val="0"/>
                </a:spcBef>
                <a:spcAft>
                  <a:spcPts val="0"/>
                </a:spcAft>
              </a:pPr>
              <a:r>
                <a:rPr lang="en-US" sz="32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10,676</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E00A115F-9E66-49F5-7740-7F8663ECC3B7}"/>
                </a:ext>
              </a:extLst>
            </p:cNvPr>
            <p:cNvSpPr/>
            <p:nvPr/>
          </p:nvSpPr>
          <p:spPr>
            <a:xfrm>
              <a:off x="0" y="1366262"/>
              <a:ext cx="1450565" cy="2805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effectLst/>
                  <a:latin typeface="Tw Cen MT" panose="020B0602020104020603" pitchFamily="34" charset="0"/>
                  <a:ea typeface="Calibri" panose="020F0502020204030204" pitchFamily="34" charset="0"/>
                  <a:cs typeface="Times New Roman" panose="02020603050405020304" pitchFamily="18" charset="0"/>
                </a:rPr>
                <a:t>Cooperatives in</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id="{F0DDB8E0-325E-00FB-9059-8D286DD07C31}"/>
                </a:ext>
              </a:extLst>
            </p:cNvPr>
            <p:cNvSpPr/>
            <p:nvPr/>
          </p:nvSpPr>
          <p:spPr>
            <a:xfrm>
              <a:off x="0" y="1640963"/>
              <a:ext cx="1608057" cy="2805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dirty="0">
                  <a:latin typeface="Tw Cen MT" panose="020B0602020104020603" pitchFamily="34" charset="0"/>
                  <a:ea typeface="Calibri" panose="020F0502020204030204" pitchFamily="34" charset="0"/>
                  <a:cs typeface="Times New Roman" panose="02020603050405020304" pitchFamily="18" charset="0"/>
                </a:rPr>
                <a:t>   Rwanda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Shape 579">
              <a:extLst>
                <a:ext uri="{FF2B5EF4-FFF2-40B4-BE49-F238E27FC236}">
                  <a16:creationId xmlns:a16="http://schemas.microsoft.com/office/drawing/2014/main" id="{D690AC5A-4AD0-EBD1-4B53-C92ED3F17EBF}"/>
                </a:ext>
              </a:extLst>
            </p:cNvPr>
            <p:cNvSpPr/>
            <p:nvPr/>
          </p:nvSpPr>
          <p:spPr>
            <a:xfrm>
              <a:off x="1191641" y="79982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63" name="Shape 580">
              <a:extLst>
                <a:ext uri="{FF2B5EF4-FFF2-40B4-BE49-F238E27FC236}">
                  <a16:creationId xmlns:a16="http://schemas.microsoft.com/office/drawing/2014/main" id="{F56F7F2C-D966-16A7-DCFA-55F8A877BA26}"/>
                </a:ext>
              </a:extLst>
            </p:cNvPr>
            <p:cNvSpPr/>
            <p:nvPr/>
          </p:nvSpPr>
          <p:spPr>
            <a:xfrm>
              <a:off x="1157478" y="77696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64" name="Shape 581">
              <a:extLst>
                <a:ext uri="{FF2B5EF4-FFF2-40B4-BE49-F238E27FC236}">
                  <a16:creationId xmlns:a16="http://schemas.microsoft.com/office/drawing/2014/main" id="{77B71BC8-C726-1714-1937-60AF852123BF}"/>
                </a:ext>
              </a:extLst>
            </p:cNvPr>
            <p:cNvSpPr/>
            <p:nvPr/>
          </p:nvSpPr>
          <p:spPr>
            <a:xfrm>
              <a:off x="1157478" y="71981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65" name="Shape 582">
              <a:extLst>
                <a:ext uri="{FF2B5EF4-FFF2-40B4-BE49-F238E27FC236}">
                  <a16:creationId xmlns:a16="http://schemas.microsoft.com/office/drawing/2014/main" id="{EC3A8A0F-E4B8-7AC1-D090-4891586FD418}"/>
                </a:ext>
              </a:extLst>
            </p:cNvPr>
            <p:cNvSpPr/>
            <p:nvPr/>
          </p:nvSpPr>
          <p:spPr>
            <a:xfrm>
              <a:off x="1157478" y="66266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66" name="Shape 583">
              <a:extLst>
                <a:ext uri="{FF2B5EF4-FFF2-40B4-BE49-F238E27FC236}">
                  <a16:creationId xmlns:a16="http://schemas.microsoft.com/office/drawing/2014/main" id="{1512B23A-1D35-24B4-B332-CF441A25156C}"/>
                </a:ext>
              </a:extLst>
            </p:cNvPr>
            <p:cNvSpPr/>
            <p:nvPr/>
          </p:nvSpPr>
          <p:spPr>
            <a:xfrm>
              <a:off x="1157478" y="60551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67" name="Shape 584">
              <a:extLst>
                <a:ext uri="{FF2B5EF4-FFF2-40B4-BE49-F238E27FC236}">
                  <a16:creationId xmlns:a16="http://schemas.microsoft.com/office/drawing/2014/main" id="{C19A41A5-C47E-C1AC-14EE-6175EC352362}"/>
                </a:ext>
              </a:extLst>
            </p:cNvPr>
            <p:cNvSpPr/>
            <p:nvPr/>
          </p:nvSpPr>
          <p:spPr>
            <a:xfrm>
              <a:off x="1157478" y="54836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68" name="Shape 585">
              <a:extLst>
                <a:ext uri="{FF2B5EF4-FFF2-40B4-BE49-F238E27FC236}">
                  <a16:creationId xmlns:a16="http://schemas.microsoft.com/office/drawing/2014/main" id="{FE5694E9-E234-5A58-79BA-1B00A3E1A3CF}"/>
                </a:ext>
              </a:extLst>
            </p:cNvPr>
            <p:cNvSpPr/>
            <p:nvPr/>
          </p:nvSpPr>
          <p:spPr>
            <a:xfrm>
              <a:off x="1157478" y="49121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69" name="Shape 586">
              <a:extLst>
                <a:ext uri="{FF2B5EF4-FFF2-40B4-BE49-F238E27FC236}">
                  <a16:creationId xmlns:a16="http://schemas.microsoft.com/office/drawing/2014/main" id="{881074C1-79EC-3588-31DC-1741728FA0F3}"/>
                </a:ext>
              </a:extLst>
            </p:cNvPr>
            <p:cNvSpPr/>
            <p:nvPr/>
          </p:nvSpPr>
          <p:spPr>
            <a:xfrm>
              <a:off x="1157478" y="43406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0" name="Shape 587">
              <a:extLst>
                <a:ext uri="{FF2B5EF4-FFF2-40B4-BE49-F238E27FC236}">
                  <a16:creationId xmlns:a16="http://schemas.microsoft.com/office/drawing/2014/main" id="{21878A24-3995-2837-A718-946D2B25A102}"/>
                </a:ext>
              </a:extLst>
            </p:cNvPr>
            <p:cNvSpPr/>
            <p:nvPr/>
          </p:nvSpPr>
          <p:spPr>
            <a:xfrm>
              <a:off x="1157478" y="37691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1" name="Shape 588">
              <a:extLst>
                <a:ext uri="{FF2B5EF4-FFF2-40B4-BE49-F238E27FC236}">
                  <a16:creationId xmlns:a16="http://schemas.microsoft.com/office/drawing/2014/main" id="{6B147E0A-5C7E-0C16-A8ED-7D0E73AB859E}"/>
                </a:ext>
              </a:extLst>
            </p:cNvPr>
            <p:cNvSpPr/>
            <p:nvPr/>
          </p:nvSpPr>
          <p:spPr>
            <a:xfrm>
              <a:off x="1157478" y="31976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2" name="Shape 589">
              <a:extLst>
                <a:ext uri="{FF2B5EF4-FFF2-40B4-BE49-F238E27FC236}">
                  <a16:creationId xmlns:a16="http://schemas.microsoft.com/office/drawing/2014/main" id="{2F99C5B8-645C-E83F-5B06-E9E5BA31932B}"/>
                </a:ext>
              </a:extLst>
            </p:cNvPr>
            <p:cNvSpPr/>
            <p:nvPr/>
          </p:nvSpPr>
          <p:spPr>
            <a:xfrm>
              <a:off x="1157478" y="262618"/>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3" name="Shape 590">
              <a:extLst>
                <a:ext uri="{FF2B5EF4-FFF2-40B4-BE49-F238E27FC236}">
                  <a16:creationId xmlns:a16="http://schemas.microsoft.com/office/drawing/2014/main" id="{93B99F24-2643-9947-4444-FC96A62B4422}"/>
                </a:ext>
              </a:extLst>
            </p:cNvPr>
            <p:cNvSpPr/>
            <p:nvPr/>
          </p:nvSpPr>
          <p:spPr>
            <a:xfrm>
              <a:off x="184188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4" name="Shape 591">
              <a:extLst>
                <a:ext uri="{FF2B5EF4-FFF2-40B4-BE49-F238E27FC236}">
                  <a16:creationId xmlns:a16="http://schemas.microsoft.com/office/drawing/2014/main" id="{9647B90B-F535-F74F-ED06-B86FC8CE1B68}"/>
                </a:ext>
              </a:extLst>
            </p:cNvPr>
            <p:cNvSpPr/>
            <p:nvPr/>
          </p:nvSpPr>
          <p:spPr>
            <a:xfrm>
              <a:off x="178473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5" name="Shape 592">
              <a:extLst>
                <a:ext uri="{FF2B5EF4-FFF2-40B4-BE49-F238E27FC236}">
                  <a16:creationId xmlns:a16="http://schemas.microsoft.com/office/drawing/2014/main" id="{F0A08957-9023-10BE-8B98-AC3DA9E414DC}"/>
                </a:ext>
              </a:extLst>
            </p:cNvPr>
            <p:cNvSpPr/>
            <p:nvPr/>
          </p:nvSpPr>
          <p:spPr>
            <a:xfrm>
              <a:off x="172758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6" name="Shape 593">
              <a:extLst>
                <a:ext uri="{FF2B5EF4-FFF2-40B4-BE49-F238E27FC236}">
                  <a16:creationId xmlns:a16="http://schemas.microsoft.com/office/drawing/2014/main" id="{9C4CD8E2-30CA-1491-C54A-B25280EE8D2B}"/>
                </a:ext>
              </a:extLst>
            </p:cNvPr>
            <p:cNvSpPr/>
            <p:nvPr/>
          </p:nvSpPr>
          <p:spPr>
            <a:xfrm>
              <a:off x="167043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7" name="Shape 594">
              <a:extLst>
                <a:ext uri="{FF2B5EF4-FFF2-40B4-BE49-F238E27FC236}">
                  <a16:creationId xmlns:a16="http://schemas.microsoft.com/office/drawing/2014/main" id="{B0D41187-BB51-44E0-2B32-A4DD2AB50DF1}"/>
                </a:ext>
              </a:extLst>
            </p:cNvPr>
            <p:cNvSpPr/>
            <p:nvPr/>
          </p:nvSpPr>
          <p:spPr>
            <a:xfrm>
              <a:off x="161328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8" name="Shape 595">
              <a:extLst>
                <a:ext uri="{FF2B5EF4-FFF2-40B4-BE49-F238E27FC236}">
                  <a16:creationId xmlns:a16="http://schemas.microsoft.com/office/drawing/2014/main" id="{C3772641-3354-D4C9-ED91-D991A3A5974D}"/>
                </a:ext>
              </a:extLst>
            </p:cNvPr>
            <p:cNvSpPr/>
            <p:nvPr/>
          </p:nvSpPr>
          <p:spPr>
            <a:xfrm>
              <a:off x="155613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79" name="Shape 596">
              <a:extLst>
                <a:ext uri="{FF2B5EF4-FFF2-40B4-BE49-F238E27FC236}">
                  <a16:creationId xmlns:a16="http://schemas.microsoft.com/office/drawing/2014/main" id="{1DC75AB1-2FF8-7F2C-61FE-759F126E520D}"/>
                </a:ext>
              </a:extLst>
            </p:cNvPr>
            <p:cNvSpPr/>
            <p:nvPr/>
          </p:nvSpPr>
          <p:spPr>
            <a:xfrm>
              <a:off x="149898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80" name="Shape 597">
              <a:extLst>
                <a:ext uri="{FF2B5EF4-FFF2-40B4-BE49-F238E27FC236}">
                  <a16:creationId xmlns:a16="http://schemas.microsoft.com/office/drawing/2014/main" id="{54497A18-B0A9-9C60-7FB7-7176365CE4A8}"/>
                </a:ext>
              </a:extLst>
            </p:cNvPr>
            <p:cNvSpPr/>
            <p:nvPr/>
          </p:nvSpPr>
          <p:spPr>
            <a:xfrm>
              <a:off x="144183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81" name="Shape 598">
              <a:extLst>
                <a:ext uri="{FF2B5EF4-FFF2-40B4-BE49-F238E27FC236}">
                  <a16:creationId xmlns:a16="http://schemas.microsoft.com/office/drawing/2014/main" id="{1A21D2A1-80DE-90CA-7B00-3209827ACA5C}"/>
                </a:ext>
              </a:extLst>
            </p:cNvPr>
            <p:cNvSpPr/>
            <p:nvPr/>
          </p:nvSpPr>
          <p:spPr>
            <a:xfrm>
              <a:off x="138468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82" name="Shape 599">
              <a:extLst>
                <a:ext uri="{FF2B5EF4-FFF2-40B4-BE49-F238E27FC236}">
                  <a16:creationId xmlns:a16="http://schemas.microsoft.com/office/drawing/2014/main" id="{D329218A-C6B7-4053-A568-2D235232A88E}"/>
                </a:ext>
              </a:extLst>
            </p:cNvPr>
            <p:cNvSpPr/>
            <p:nvPr/>
          </p:nvSpPr>
          <p:spPr>
            <a:xfrm>
              <a:off x="132753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83" name="Shape 600">
              <a:extLst>
                <a:ext uri="{FF2B5EF4-FFF2-40B4-BE49-F238E27FC236}">
                  <a16:creationId xmlns:a16="http://schemas.microsoft.com/office/drawing/2014/main" id="{430E9FA7-39D1-93DA-C2DE-5FDA79C5D354}"/>
                </a:ext>
              </a:extLst>
            </p:cNvPr>
            <p:cNvSpPr/>
            <p:nvPr/>
          </p:nvSpPr>
          <p:spPr>
            <a:xfrm>
              <a:off x="127038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84" name="Shape 601">
              <a:extLst>
                <a:ext uri="{FF2B5EF4-FFF2-40B4-BE49-F238E27FC236}">
                  <a16:creationId xmlns:a16="http://schemas.microsoft.com/office/drawing/2014/main" id="{7A10C9B7-C59E-1895-6237-C0FF5C5EF96C}"/>
                </a:ext>
              </a:extLst>
            </p:cNvPr>
            <p:cNvSpPr/>
            <p:nvPr/>
          </p:nvSpPr>
          <p:spPr>
            <a:xfrm>
              <a:off x="1213231" y="204071"/>
              <a:ext cx="28575" cy="28575"/>
            </a:xfrm>
            <a:custGeom>
              <a:avLst/>
              <a:gdLst/>
              <a:ahLst/>
              <a:cxnLst/>
              <a:rect l="0" t="0" r="0" b="0"/>
              <a:pathLst>
                <a:path w="28575" h="28575">
                  <a:moveTo>
                    <a:pt x="0" y="0"/>
                  </a:moveTo>
                  <a:lnTo>
                    <a:pt x="28575" y="0"/>
                  </a:lnTo>
                  <a:lnTo>
                    <a:pt x="28575" y="28575"/>
                  </a:lnTo>
                  <a:lnTo>
                    <a:pt x="0" y="28575"/>
                  </a:lnTo>
                  <a:lnTo>
                    <a:pt x="0" y="0"/>
                  </a:lnTo>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85" name="Shape 60">
              <a:extLst>
                <a:ext uri="{FF2B5EF4-FFF2-40B4-BE49-F238E27FC236}">
                  <a16:creationId xmlns:a16="http://schemas.microsoft.com/office/drawing/2014/main" id="{87AB6CEC-558C-2290-83AE-72C361FB93F3}"/>
                </a:ext>
              </a:extLst>
            </p:cNvPr>
            <p:cNvSpPr/>
            <p:nvPr/>
          </p:nvSpPr>
          <p:spPr>
            <a:xfrm>
              <a:off x="1157478" y="204071"/>
              <a:ext cx="28575" cy="29972"/>
            </a:xfrm>
            <a:custGeom>
              <a:avLst/>
              <a:gdLst/>
              <a:ahLst/>
              <a:cxnLst/>
              <a:rect l="0" t="0" r="0" b="0"/>
              <a:pathLst>
                <a:path w="28575" h="29972">
                  <a:moveTo>
                    <a:pt x="0" y="0"/>
                  </a:moveTo>
                  <a:lnTo>
                    <a:pt x="27178" y="0"/>
                  </a:lnTo>
                  <a:lnTo>
                    <a:pt x="27178" y="15736"/>
                  </a:lnTo>
                  <a:lnTo>
                    <a:pt x="28575" y="14351"/>
                  </a:lnTo>
                  <a:lnTo>
                    <a:pt x="28575" y="29972"/>
                  </a:lnTo>
                  <a:lnTo>
                    <a:pt x="0" y="29972"/>
                  </a:lnTo>
                  <a:lnTo>
                    <a:pt x="0" y="0"/>
                  </a:lnTo>
                  <a:close/>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86" name="Shape 61">
              <a:extLst>
                <a:ext uri="{FF2B5EF4-FFF2-40B4-BE49-F238E27FC236}">
                  <a16:creationId xmlns:a16="http://schemas.microsoft.com/office/drawing/2014/main" id="{40BC2CC3-88F6-94E7-9E0F-2DD698E73022}"/>
                </a:ext>
              </a:extLst>
            </p:cNvPr>
            <p:cNvSpPr/>
            <p:nvPr/>
          </p:nvSpPr>
          <p:spPr>
            <a:xfrm>
              <a:off x="1899031" y="175496"/>
              <a:ext cx="110871" cy="85725"/>
            </a:xfrm>
            <a:custGeom>
              <a:avLst/>
              <a:gdLst/>
              <a:ahLst/>
              <a:cxnLst/>
              <a:rect l="0" t="0" r="0" b="0"/>
              <a:pathLst>
                <a:path w="110871" h="85725">
                  <a:moveTo>
                    <a:pt x="25146" y="0"/>
                  </a:moveTo>
                  <a:lnTo>
                    <a:pt x="110871" y="42926"/>
                  </a:lnTo>
                  <a:lnTo>
                    <a:pt x="25146" y="85725"/>
                  </a:lnTo>
                  <a:lnTo>
                    <a:pt x="25146" y="57150"/>
                  </a:lnTo>
                  <a:lnTo>
                    <a:pt x="0" y="57150"/>
                  </a:lnTo>
                  <a:lnTo>
                    <a:pt x="0" y="28575"/>
                  </a:lnTo>
                  <a:lnTo>
                    <a:pt x="25146" y="28575"/>
                  </a:lnTo>
                  <a:lnTo>
                    <a:pt x="25146" y="0"/>
                  </a:lnTo>
                  <a:close/>
                </a:path>
              </a:pathLst>
            </a:custGeom>
            <a:ln w="0" cap="flat">
              <a:miter lim="127000"/>
            </a:ln>
          </p:spPr>
          <p:style>
            <a:lnRef idx="0">
              <a:srgbClr val="000000">
                <a:alpha val="0"/>
              </a:srgbClr>
            </a:lnRef>
            <a:fillRef idx="1">
              <a:srgbClr val="70AD47"/>
            </a:fillRef>
            <a:effectRef idx="0">
              <a:scrgbClr r="0" g="0" b="0"/>
            </a:effectRef>
            <a:fontRef idx="none"/>
          </p:style>
          <p:txBody>
            <a:bodyPr/>
            <a:lstStyle/>
            <a:p>
              <a:endParaRPr lang="en-US" sz="3200"/>
            </a:p>
          </p:txBody>
        </p:sp>
        <p:sp>
          <p:nvSpPr>
            <p:cNvPr id="87" name="Shape 62">
              <a:extLst>
                <a:ext uri="{FF2B5EF4-FFF2-40B4-BE49-F238E27FC236}">
                  <a16:creationId xmlns:a16="http://schemas.microsoft.com/office/drawing/2014/main" id="{26C4EBE6-23BA-E891-AAE0-FE2FFDCF02BE}"/>
                </a:ext>
              </a:extLst>
            </p:cNvPr>
            <p:cNvSpPr/>
            <p:nvPr/>
          </p:nvSpPr>
          <p:spPr>
            <a:xfrm>
              <a:off x="1842770" y="135364"/>
              <a:ext cx="166116" cy="166116"/>
            </a:xfrm>
            <a:custGeom>
              <a:avLst/>
              <a:gdLst/>
              <a:ahLst/>
              <a:cxnLst/>
              <a:rect l="0" t="0" r="0" b="0"/>
              <a:pathLst>
                <a:path w="166116" h="166116">
                  <a:moveTo>
                    <a:pt x="83058" y="0"/>
                  </a:moveTo>
                  <a:cubicBezTo>
                    <a:pt x="128905" y="0"/>
                    <a:pt x="166116" y="37211"/>
                    <a:pt x="166116" y="83058"/>
                  </a:cubicBezTo>
                  <a:cubicBezTo>
                    <a:pt x="166116" y="128905"/>
                    <a:pt x="128905" y="166116"/>
                    <a:pt x="83058" y="166116"/>
                  </a:cubicBezTo>
                  <a:cubicBezTo>
                    <a:pt x="37211" y="166116"/>
                    <a:pt x="0" y="128905"/>
                    <a:pt x="0" y="83058"/>
                  </a:cubicBezTo>
                  <a:cubicBezTo>
                    <a:pt x="0" y="37211"/>
                    <a:pt x="37211" y="0"/>
                    <a:pt x="83058" y="0"/>
                  </a:cubicBez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en-US" sz="3200"/>
            </a:p>
          </p:txBody>
        </p:sp>
        <p:sp>
          <p:nvSpPr>
            <p:cNvPr id="88" name="Rectangle 87">
              <a:extLst>
                <a:ext uri="{FF2B5EF4-FFF2-40B4-BE49-F238E27FC236}">
                  <a16:creationId xmlns:a16="http://schemas.microsoft.com/office/drawing/2014/main" id="{151F345C-FC39-2CA0-3E69-2C4054DEEEB7}"/>
                </a:ext>
              </a:extLst>
            </p:cNvPr>
            <p:cNvSpPr/>
            <p:nvPr/>
          </p:nvSpPr>
          <p:spPr>
            <a:xfrm>
              <a:off x="2109280" y="-25746"/>
              <a:ext cx="1284807" cy="45973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a:effectLst/>
                  <a:latin typeface="Calibri" panose="020F0502020204030204" pitchFamily="34" charset="0"/>
                  <a:ea typeface="Calibri" panose="020F0502020204030204" pitchFamily="34" charset="0"/>
                  <a:cs typeface="Times New Roman" panose="02020603050405020304" pitchFamily="18" charset="0"/>
                </a:rPr>
                <a:t>10,072</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Rectangle 88">
              <a:extLst>
                <a:ext uri="{FF2B5EF4-FFF2-40B4-BE49-F238E27FC236}">
                  <a16:creationId xmlns:a16="http://schemas.microsoft.com/office/drawing/2014/main" id="{7B6D0269-06B1-7FC3-CEE6-EAC285814361}"/>
                </a:ext>
              </a:extLst>
            </p:cNvPr>
            <p:cNvSpPr/>
            <p:nvPr/>
          </p:nvSpPr>
          <p:spPr>
            <a:xfrm>
              <a:off x="1781810" y="391918"/>
              <a:ext cx="2529900" cy="2805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effectLst/>
                  <a:latin typeface="Tw Cen MT" panose="020B0602020104020603" pitchFamily="34" charset="0"/>
                  <a:ea typeface="Calibri" panose="020F0502020204030204" pitchFamily="34" charset="0"/>
                  <a:cs typeface="Times New Roman" panose="02020603050405020304" pitchFamily="18" charset="0"/>
                </a:rPr>
                <a:t>Primary Cooperatives.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Rectangle 89">
              <a:extLst>
                <a:ext uri="{FF2B5EF4-FFF2-40B4-BE49-F238E27FC236}">
                  <a16:creationId xmlns:a16="http://schemas.microsoft.com/office/drawing/2014/main" id="{6A03F3A9-9C9C-B613-AE79-3D01224E0D7D}"/>
                </a:ext>
              </a:extLst>
            </p:cNvPr>
            <p:cNvSpPr/>
            <p:nvPr/>
          </p:nvSpPr>
          <p:spPr>
            <a:xfrm>
              <a:off x="2056867" y="1148435"/>
              <a:ext cx="903558" cy="3741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437</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Rectangle 90">
              <a:extLst>
                <a:ext uri="{FF2B5EF4-FFF2-40B4-BE49-F238E27FC236}">
                  <a16:creationId xmlns:a16="http://schemas.microsoft.com/office/drawing/2014/main" id="{613CF297-4902-07A5-7EB7-2B3A2636F1D7}"/>
                </a:ext>
              </a:extLst>
            </p:cNvPr>
            <p:cNvSpPr/>
            <p:nvPr/>
          </p:nvSpPr>
          <p:spPr>
            <a:xfrm>
              <a:off x="2009654" y="1522398"/>
              <a:ext cx="950650" cy="25909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effectLst/>
                  <a:latin typeface="Tw Cen MT" panose="020B0602020104020603" pitchFamily="34" charset="0"/>
                  <a:ea typeface="Calibri" panose="020F0502020204030204" pitchFamily="34" charset="0"/>
                  <a:cs typeface="Times New Roman" panose="02020603050405020304" pitchFamily="18" charset="0"/>
                </a:rPr>
                <a:t>SACCOs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Rectangle 91">
              <a:extLst>
                <a:ext uri="{FF2B5EF4-FFF2-40B4-BE49-F238E27FC236}">
                  <a16:creationId xmlns:a16="http://schemas.microsoft.com/office/drawing/2014/main" id="{4CC223D0-CF23-E1D7-59B9-FBB6F4D9DF4D}"/>
                </a:ext>
              </a:extLst>
            </p:cNvPr>
            <p:cNvSpPr/>
            <p:nvPr/>
          </p:nvSpPr>
          <p:spPr>
            <a:xfrm>
              <a:off x="2091007" y="2122916"/>
              <a:ext cx="869174" cy="2805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effectLst/>
                  <a:latin typeface="Tw Cen MT" panose="020B0602020104020603" pitchFamily="34" charset="0"/>
                  <a:ea typeface="Calibri" panose="020F0502020204030204" pitchFamily="34" charset="0"/>
                  <a:cs typeface="Times New Roman" panose="02020603050405020304" pitchFamily="18" charset="0"/>
                </a:rPr>
                <a:t>Unions.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Rectangle 92">
              <a:extLst>
                <a:ext uri="{FF2B5EF4-FFF2-40B4-BE49-F238E27FC236}">
                  <a16:creationId xmlns:a16="http://schemas.microsoft.com/office/drawing/2014/main" id="{D21A96DA-56BB-62BA-AB89-A5D253F9F1E1}"/>
                </a:ext>
              </a:extLst>
            </p:cNvPr>
            <p:cNvSpPr/>
            <p:nvPr/>
          </p:nvSpPr>
          <p:spPr>
            <a:xfrm>
              <a:off x="2130281" y="1782100"/>
              <a:ext cx="829900" cy="37410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dirty="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152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Rectangle 93">
              <a:extLst>
                <a:ext uri="{FF2B5EF4-FFF2-40B4-BE49-F238E27FC236}">
                  <a16:creationId xmlns:a16="http://schemas.microsoft.com/office/drawing/2014/main" id="{2245A24A-95F1-DA52-D41D-634192B9AB9D}"/>
                </a:ext>
              </a:extLst>
            </p:cNvPr>
            <p:cNvSpPr/>
            <p:nvPr/>
          </p:nvSpPr>
          <p:spPr>
            <a:xfrm>
              <a:off x="2109278" y="2413956"/>
              <a:ext cx="1056608" cy="374485"/>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dirty="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15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Shape 72">
              <a:extLst>
                <a:ext uri="{FF2B5EF4-FFF2-40B4-BE49-F238E27FC236}">
                  <a16:creationId xmlns:a16="http://schemas.microsoft.com/office/drawing/2014/main" id="{B0FCD1D0-0081-4153-927B-A39B36961209}"/>
                </a:ext>
              </a:extLst>
            </p:cNvPr>
            <p:cNvSpPr/>
            <p:nvPr/>
          </p:nvSpPr>
          <p:spPr>
            <a:xfrm>
              <a:off x="6416294" y="484360"/>
              <a:ext cx="298704" cy="298704"/>
            </a:xfrm>
            <a:custGeom>
              <a:avLst/>
              <a:gdLst/>
              <a:ahLst/>
              <a:cxnLst/>
              <a:rect l="0" t="0" r="0" b="0"/>
              <a:pathLst>
                <a:path w="298704" h="298704">
                  <a:moveTo>
                    <a:pt x="149352" y="0"/>
                  </a:moveTo>
                  <a:cubicBezTo>
                    <a:pt x="231775" y="0"/>
                    <a:pt x="298704" y="66929"/>
                    <a:pt x="298704" y="149352"/>
                  </a:cubicBezTo>
                  <a:cubicBezTo>
                    <a:pt x="298704" y="231775"/>
                    <a:pt x="231775" y="298704"/>
                    <a:pt x="149352" y="298704"/>
                  </a:cubicBezTo>
                  <a:cubicBezTo>
                    <a:pt x="66802" y="298704"/>
                    <a:pt x="0" y="231775"/>
                    <a:pt x="0" y="149352"/>
                  </a:cubicBezTo>
                  <a:cubicBezTo>
                    <a:pt x="0" y="66929"/>
                    <a:pt x="66802" y="0"/>
                    <a:pt x="149352" y="0"/>
                  </a:cubicBezTo>
                  <a:close/>
                </a:path>
              </a:pathLst>
            </a:custGeom>
            <a:ln w="0" cap="flat">
              <a:miter lim="127000"/>
            </a:ln>
          </p:spPr>
          <p:style>
            <a:lnRef idx="0">
              <a:srgbClr val="000000">
                <a:alpha val="0"/>
              </a:srgbClr>
            </a:lnRef>
            <a:fillRef idx="1">
              <a:srgbClr val="757575"/>
            </a:fillRef>
            <a:effectRef idx="0">
              <a:scrgbClr r="0" g="0" b="0"/>
            </a:effectRef>
            <a:fontRef idx="none"/>
          </p:style>
          <p:txBody>
            <a:bodyPr/>
            <a:lstStyle/>
            <a:p>
              <a:endParaRPr lang="en-US" sz="3200"/>
            </a:p>
          </p:txBody>
        </p:sp>
        <p:sp>
          <p:nvSpPr>
            <p:cNvPr id="96" name="Shape 73">
              <a:extLst>
                <a:ext uri="{FF2B5EF4-FFF2-40B4-BE49-F238E27FC236}">
                  <a16:creationId xmlns:a16="http://schemas.microsoft.com/office/drawing/2014/main" id="{EC80B82C-2AE9-C4D4-CE16-5C52BE486A99}"/>
                </a:ext>
              </a:extLst>
            </p:cNvPr>
            <p:cNvSpPr/>
            <p:nvPr/>
          </p:nvSpPr>
          <p:spPr>
            <a:xfrm>
              <a:off x="6199378" y="812083"/>
              <a:ext cx="723265" cy="1344105"/>
            </a:xfrm>
            <a:custGeom>
              <a:avLst/>
              <a:gdLst/>
              <a:ahLst/>
              <a:cxnLst/>
              <a:rect l="0" t="0" r="0" b="0"/>
              <a:pathLst>
                <a:path w="723265" h="1344105">
                  <a:moveTo>
                    <a:pt x="364316" y="0"/>
                  </a:moveTo>
                  <a:cubicBezTo>
                    <a:pt x="405003" y="0"/>
                    <a:pt x="445707" y="6668"/>
                    <a:pt x="484759" y="20003"/>
                  </a:cubicBezTo>
                  <a:cubicBezTo>
                    <a:pt x="527939" y="34100"/>
                    <a:pt x="568452" y="55563"/>
                    <a:pt x="604266" y="83630"/>
                  </a:cubicBezTo>
                  <a:cubicBezTo>
                    <a:pt x="615061" y="91885"/>
                    <a:pt x="622681" y="103696"/>
                    <a:pt x="625729" y="117031"/>
                  </a:cubicBezTo>
                  <a:lnTo>
                    <a:pt x="663956" y="290259"/>
                  </a:lnTo>
                  <a:lnTo>
                    <a:pt x="678942" y="367094"/>
                  </a:lnTo>
                  <a:lnTo>
                    <a:pt x="721614" y="553784"/>
                  </a:lnTo>
                  <a:cubicBezTo>
                    <a:pt x="723265" y="562547"/>
                    <a:pt x="723265" y="571564"/>
                    <a:pt x="721614" y="580327"/>
                  </a:cubicBezTo>
                  <a:cubicBezTo>
                    <a:pt x="715137" y="607124"/>
                    <a:pt x="691515" y="626301"/>
                    <a:pt x="663956" y="627190"/>
                  </a:cubicBezTo>
                  <a:cubicBezTo>
                    <a:pt x="635381" y="627825"/>
                    <a:pt x="610362" y="608267"/>
                    <a:pt x="604266" y="580327"/>
                  </a:cubicBezTo>
                  <a:lnTo>
                    <a:pt x="514604" y="179134"/>
                  </a:lnTo>
                  <a:lnTo>
                    <a:pt x="514604" y="391478"/>
                  </a:lnTo>
                  <a:lnTo>
                    <a:pt x="604266" y="836359"/>
                  </a:lnTo>
                  <a:lnTo>
                    <a:pt x="514604" y="836359"/>
                  </a:lnTo>
                  <a:lnTo>
                    <a:pt x="514604" y="1344105"/>
                  </a:lnTo>
                  <a:lnTo>
                    <a:pt x="395097" y="1344105"/>
                  </a:lnTo>
                  <a:lnTo>
                    <a:pt x="395097" y="836359"/>
                  </a:lnTo>
                  <a:lnTo>
                    <a:pt x="335407" y="836359"/>
                  </a:lnTo>
                  <a:lnTo>
                    <a:pt x="335407" y="1344105"/>
                  </a:lnTo>
                  <a:lnTo>
                    <a:pt x="215900" y="1344105"/>
                  </a:lnTo>
                  <a:lnTo>
                    <a:pt x="215900" y="836359"/>
                  </a:lnTo>
                  <a:lnTo>
                    <a:pt x="126238" y="836359"/>
                  </a:lnTo>
                  <a:lnTo>
                    <a:pt x="215900" y="391224"/>
                  </a:lnTo>
                  <a:lnTo>
                    <a:pt x="215900" y="179134"/>
                  </a:lnTo>
                  <a:lnTo>
                    <a:pt x="126238" y="580327"/>
                  </a:lnTo>
                  <a:cubicBezTo>
                    <a:pt x="120142" y="608267"/>
                    <a:pt x="95123" y="627825"/>
                    <a:pt x="66548" y="627190"/>
                  </a:cubicBezTo>
                  <a:cubicBezTo>
                    <a:pt x="62992" y="627571"/>
                    <a:pt x="59563" y="627571"/>
                    <a:pt x="56007" y="627190"/>
                  </a:cubicBezTo>
                  <a:cubicBezTo>
                    <a:pt x="55245" y="627063"/>
                    <a:pt x="54483" y="626809"/>
                    <a:pt x="53594" y="626682"/>
                  </a:cubicBezTo>
                  <a:cubicBezTo>
                    <a:pt x="20193" y="618173"/>
                    <a:pt x="0" y="584137"/>
                    <a:pt x="8509" y="550736"/>
                  </a:cubicBezTo>
                  <a:lnTo>
                    <a:pt x="105918" y="117031"/>
                  </a:lnTo>
                  <a:cubicBezTo>
                    <a:pt x="108712" y="103950"/>
                    <a:pt x="115951" y="92139"/>
                    <a:pt x="126238" y="83630"/>
                  </a:cubicBezTo>
                  <a:cubicBezTo>
                    <a:pt x="161544" y="55690"/>
                    <a:pt x="201295" y="34227"/>
                    <a:pt x="243967" y="20003"/>
                  </a:cubicBezTo>
                  <a:cubicBezTo>
                    <a:pt x="282956" y="6668"/>
                    <a:pt x="323628" y="0"/>
                    <a:pt x="364316" y="0"/>
                  </a:cubicBezTo>
                  <a:close/>
                </a:path>
              </a:pathLst>
            </a:custGeom>
            <a:ln w="0" cap="flat">
              <a:miter lim="127000"/>
            </a:ln>
          </p:spPr>
          <p:style>
            <a:lnRef idx="0">
              <a:srgbClr val="000000">
                <a:alpha val="0"/>
              </a:srgbClr>
            </a:lnRef>
            <a:fillRef idx="1">
              <a:srgbClr val="757575"/>
            </a:fillRef>
            <a:effectRef idx="0">
              <a:scrgbClr r="0" g="0" b="0"/>
            </a:effectRef>
            <a:fontRef idx="none"/>
          </p:style>
          <p:txBody>
            <a:bodyPr/>
            <a:lstStyle/>
            <a:p>
              <a:endParaRPr lang="en-US" sz="3200"/>
            </a:p>
          </p:txBody>
        </p:sp>
        <p:sp>
          <p:nvSpPr>
            <p:cNvPr id="97" name="Shape 74">
              <a:extLst>
                <a:ext uri="{FF2B5EF4-FFF2-40B4-BE49-F238E27FC236}">
                  <a16:creationId xmlns:a16="http://schemas.microsoft.com/office/drawing/2014/main" id="{8609E256-02A3-BBF5-046B-A09595283167}"/>
                </a:ext>
              </a:extLst>
            </p:cNvPr>
            <p:cNvSpPr/>
            <p:nvPr/>
          </p:nvSpPr>
          <p:spPr>
            <a:xfrm>
              <a:off x="4328414" y="405112"/>
              <a:ext cx="356616" cy="312420"/>
            </a:xfrm>
            <a:custGeom>
              <a:avLst/>
              <a:gdLst/>
              <a:ahLst/>
              <a:cxnLst/>
              <a:rect l="0" t="0" r="0" b="0"/>
              <a:pathLst>
                <a:path w="356616" h="312420">
                  <a:moveTo>
                    <a:pt x="178309" y="0"/>
                  </a:moveTo>
                  <a:cubicBezTo>
                    <a:pt x="276734" y="0"/>
                    <a:pt x="356616" y="69977"/>
                    <a:pt x="356616" y="156210"/>
                  </a:cubicBezTo>
                  <a:cubicBezTo>
                    <a:pt x="356616" y="242443"/>
                    <a:pt x="276734" y="312420"/>
                    <a:pt x="178309" y="312420"/>
                  </a:cubicBezTo>
                  <a:cubicBezTo>
                    <a:pt x="79884" y="312420"/>
                    <a:pt x="0" y="242443"/>
                    <a:pt x="0" y="156210"/>
                  </a:cubicBezTo>
                  <a:cubicBezTo>
                    <a:pt x="0" y="69977"/>
                    <a:pt x="79884" y="0"/>
                    <a:pt x="178309" y="0"/>
                  </a:cubicBezTo>
                  <a:close/>
                </a:path>
              </a:pathLst>
            </a:custGeom>
            <a:ln w="0" cap="flat">
              <a:miter lim="127000"/>
            </a:ln>
          </p:spPr>
          <p:style>
            <a:lnRef idx="0">
              <a:srgbClr val="000000">
                <a:alpha val="0"/>
              </a:srgbClr>
            </a:lnRef>
            <a:fillRef idx="1">
              <a:srgbClr val="545454"/>
            </a:fillRef>
            <a:effectRef idx="0">
              <a:scrgbClr r="0" g="0" b="0"/>
            </a:effectRef>
            <a:fontRef idx="none"/>
          </p:style>
          <p:txBody>
            <a:bodyPr/>
            <a:lstStyle/>
            <a:p>
              <a:endParaRPr lang="en-US" sz="3200"/>
            </a:p>
          </p:txBody>
        </p:sp>
        <p:sp>
          <p:nvSpPr>
            <p:cNvPr id="98" name="Shape 75">
              <a:extLst>
                <a:ext uri="{FF2B5EF4-FFF2-40B4-BE49-F238E27FC236}">
                  <a16:creationId xmlns:a16="http://schemas.microsoft.com/office/drawing/2014/main" id="{0E1A669E-73DE-C589-5CE4-CB72C0648D0B}"/>
                </a:ext>
              </a:extLst>
            </p:cNvPr>
            <p:cNvSpPr/>
            <p:nvPr/>
          </p:nvSpPr>
          <p:spPr>
            <a:xfrm>
              <a:off x="4074922" y="751060"/>
              <a:ext cx="858520" cy="1405128"/>
            </a:xfrm>
            <a:custGeom>
              <a:avLst/>
              <a:gdLst/>
              <a:ahLst/>
              <a:cxnLst/>
              <a:rect l="0" t="0" r="0" b="0"/>
              <a:pathLst>
                <a:path w="858520" h="1405128">
                  <a:moveTo>
                    <a:pt x="432800" y="0"/>
                  </a:moveTo>
                  <a:cubicBezTo>
                    <a:pt x="533178" y="0"/>
                    <a:pt x="633540" y="28702"/>
                    <a:pt x="717042" y="86106"/>
                  </a:cubicBezTo>
                  <a:cubicBezTo>
                    <a:pt x="729361" y="94996"/>
                    <a:pt x="737870" y="107315"/>
                    <a:pt x="741299" y="121031"/>
                  </a:cubicBezTo>
                  <a:lnTo>
                    <a:pt x="787400" y="304292"/>
                  </a:lnTo>
                  <a:lnTo>
                    <a:pt x="787400" y="302387"/>
                  </a:lnTo>
                  <a:lnTo>
                    <a:pt x="858520" y="605917"/>
                  </a:lnTo>
                  <a:cubicBezTo>
                    <a:pt x="851281" y="635127"/>
                    <a:pt x="821436" y="655701"/>
                    <a:pt x="787400" y="654939"/>
                  </a:cubicBezTo>
                  <a:cubicBezTo>
                    <a:pt x="754634" y="654304"/>
                    <a:pt x="726567" y="633984"/>
                    <a:pt x="719582" y="605917"/>
                  </a:cubicBezTo>
                  <a:lnTo>
                    <a:pt x="609727" y="186055"/>
                  </a:lnTo>
                  <a:lnTo>
                    <a:pt x="609727" y="1405128"/>
                  </a:lnTo>
                  <a:lnTo>
                    <a:pt x="467614" y="1405128"/>
                  </a:lnTo>
                  <a:lnTo>
                    <a:pt x="467614" y="686181"/>
                  </a:lnTo>
                  <a:lnTo>
                    <a:pt x="396494" y="686181"/>
                  </a:lnTo>
                  <a:lnTo>
                    <a:pt x="396494" y="1405128"/>
                  </a:lnTo>
                  <a:lnTo>
                    <a:pt x="254381" y="1405128"/>
                  </a:lnTo>
                  <a:lnTo>
                    <a:pt x="254381" y="186055"/>
                  </a:lnTo>
                  <a:lnTo>
                    <a:pt x="147701" y="605917"/>
                  </a:lnTo>
                  <a:cubicBezTo>
                    <a:pt x="140589" y="634238"/>
                    <a:pt x="112268" y="654558"/>
                    <a:pt x="79121" y="654939"/>
                  </a:cubicBezTo>
                  <a:cubicBezTo>
                    <a:pt x="74422" y="654939"/>
                    <a:pt x="69596" y="654431"/>
                    <a:pt x="64897" y="653669"/>
                  </a:cubicBezTo>
                  <a:cubicBezTo>
                    <a:pt x="25527" y="646557"/>
                    <a:pt x="0" y="612775"/>
                    <a:pt x="8127" y="578104"/>
                  </a:cubicBezTo>
                  <a:lnTo>
                    <a:pt x="124333" y="121031"/>
                  </a:lnTo>
                  <a:cubicBezTo>
                    <a:pt x="127508" y="107315"/>
                    <a:pt x="136017" y="94869"/>
                    <a:pt x="148463" y="86106"/>
                  </a:cubicBezTo>
                  <a:cubicBezTo>
                    <a:pt x="232029" y="28702"/>
                    <a:pt x="332422" y="0"/>
                    <a:pt x="432800" y="0"/>
                  </a:cubicBezTo>
                  <a:close/>
                </a:path>
              </a:pathLst>
            </a:custGeom>
            <a:ln w="0" cap="flat">
              <a:miter lim="127000"/>
            </a:ln>
          </p:spPr>
          <p:style>
            <a:lnRef idx="0">
              <a:srgbClr val="000000">
                <a:alpha val="0"/>
              </a:srgbClr>
            </a:lnRef>
            <a:fillRef idx="1">
              <a:srgbClr val="545454"/>
            </a:fillRef>
            <a:effectRef idx="0">
              <a:scrgbClr r="0" g="0" b="0"/>
            </a:effectRef>
            <a:fontRef idx="none"/>
          </p:style>
          <p:txBody>
            <a:bodyPr/>
            <a:lstStyle/>
            <a:p>
              <a:endParaRPr lang="en-US" sz="3200"/>
            </a:p>
          </p:txBody>
        </p:sp>
        <p:sp>
          <p:nvSpPr>
            <p:cNvPr id="99" name="Rectangle 98">
              <a:extLst>
                <a:ext uri="{FF2B5EF4-FFF2-40B4-BE49-F238E27FC236}">
                  <a16:creationId xmlns:a16="http://schemas.microsoft.com/office/drawing/2014/main" id="{FA9C62F5-30CD-4D3D-5EEF-6EB42CAA36E1}"/>
                </a:ext>
              </a:extLst>
            </p:cNvPr>
            <p:cNvSpPr/>
            <p:nvPr/>
          </p:nvSpPr>
          <p:spPr>
            <a:xfrm>
              <a:off x="5471414" y="999146"/>
              <a:ext cx="450810" cy="49943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20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Rectangle 99">
              <a:extLst>
                <a:ext uri="{FF2B5EF4-FFF2-40B4-BE49-F238E27FC236}">
                  <a16:creationId xmlns:a16="http://schemas.microsoft.com/office/drawing/2014/main" id="{A585C2B5-E5F1-6A86-1214-4879E48AAEA1}"/>
                </a:ext>
              </a:extLst>
            </p:cNvPr>
            <p:cNvSpPr/>
            <p:nvPr/>
          </p:nvSpPr>
          <p:spPr>
            <a:xfrm>
              <a:off x="5023358" y="999146"/>
              <a:ext cx="596692" cy="49943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52</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Shape 77">
              <a:extLst>
                <a:ext uri="{FF2B5EF4-FFF2-40B4-BE49-F238E27FC236}">
                  <a16:creationId xmlns:a16="http://schemas.microsoft.com/office/drawing/2014/main" id="{82B808D4-4E48-30F8-21E6-EE6E65B6EC2C}"/>
                </a:ext>
              </a:extLst>
            </p:cNvPr>
            <p:cNvSpPr/>
            <p:nvPr/>
          </p:nvSpPr>
          <p:spPr>
            <a:xfrm>
              <a:off x="4930394" y="1423144"/>
              <a:ext cx="973709" cy="0"/>
            </a:xfrm>
            <a:custGeom>
              <a:avLst/>
              <a:gdLst/>
              <a:ahLst/>
              <a:cxnLst/>
              <a:rect l="0" t="0" r="0" b="0"/>
              <a:pathLst>
                <a:path w="973709">
                  <a:moveTo>
                    <a:pt x="0" y="0"/>
                  </a:moveTo>
                  <a:lnTo>
                    <a:pt x="973709" y="0"/>
                  </a:lnTo>
                </a:path>
              </a:pathLst>
            </a:custGeom>
            <a:ln w="57150" cap="flat">
              <a:miter lim="127000"/>
            </a:ln>
          </p:spPr>
          <p:style>
            <a:lnRef idx="1">
              <a:srgbClr val="548235"/>
            </a:lnRef>
            <a:fillRef idx="0">
              <a:srgbClr val="000000">
                <a:alpha val="0"/>
              </a:srgbClr>
            </a:fillRef>
            <a:effectRef idx="0">
              <a:scrgbClr r="0" g="0" b="0"/>
            </a:effectRef>
            <a:fontRef idx="none"/>
          </p:style>
          <p:txBody>
            <a:bodyPr/>
            <a:lstStyle/>
            <a:p>
              <a:endParaRPr lang="en-US" sz="3200"/>
            </a:p>
          </p:txBody>
        </p:sp>
        <p:sp>
          <p:nvSpPr>
            <p:cNvPr id="102" name="Rectangle 101">
              <a:extLst>
                <a:ext uri="{FF2B5EF4-FFF2-40B4-BE49-F238E27FC236}">
                  <a16:creationId xmlns:a16="http://schemas.microsoft.com/office/drawing/2014/main" id="{F4BB14CA-1EE4-2357-4249-A7489C35B04B}"/>
                </a:ext>
              </a:extLst>
            </p:cNvPr>
            <p:cNvSpPr/>
            <p:nvPr/>
          </p:nvSpPr>
          <p:spPr>
            <a:xfrm>
              <a:off x="5008119" y="1559077"/>
              <a:ext cx="994964" cy="43583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effectLst/>
                  <a:latin typeface="Tw Cen MT" panose="020B0602020104020603" pitchFamily="34" charset="0"/>
                  <a:ea typeface="Calibri" panose="020F0502020204030204" pitchFamily="34" charset="0"/>
                  <a:cs typeface="Times New Roman" panose="02020603050405020304" pitchFamily="18" charset="0"/>
                </a:rPr>
                <a:t>Male</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Rectangle 102">
              <a:extLst>
                <a:ext uri="{FF2B5EF4-FFF2-40B4-BE49-F238E27FC236}">
                  <a16:creationId xmlns:a16="http://schemas.microsoft.com/office/drawing/2014/main" id="{2C1673F4-6C40-55BB-48FB-4A0F2C46E7ED}"/>
                </a:ext>
              </a:extLst>
            </p:cNvPr>
            <p:cNvSpPr/>
            <p:nvPr/>
          </p:nvSpPr>
          <p:spPr>
            <a:xfrm>
              <a:off x="6989319" y="1034892"/>
              <a:ext cx="946845" cy="49943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60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43%</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Rectangle 103">
              <a:extLst>
                <a:ext uri="{FF2B5EF4-FFF2-40B4-BE49-F238E27FC236}">
                  <a16:creationId xmlns:a16="http://schemas.microsoft.com/office/drawing/2014/main" id="{6B909530-133A-ACDA-6082-C517EC3FB3C8}"/>
                </a:ext>
              </a:extLst>
            </p:cNvPr>
            <p:cNvSpPr/>
            <p:nvPr/>
          </p:nvSpPr>
          <p:spPr>
            <a:xfrm>
              <a:off x="7306057" y="984541"/>
              <a:ext cx="298736" cy="49943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Shape 83">
              <a:extLst>
                <a:ext uri="{FF2B5EF4-FFF2-40B4-BE49-F238E27FC236}">
                  <a16:creationId xmlns:a16="http://schemas.microsoft.com/office/drawing/2014/main" id="{2FA7834B-FED4-8EF5-BDDA-5063DEF83EA6}"/>
                </a:ext>
              </a:extLst>
            </p:cNvPr>
            <p:cNvSpPr/>
            <p:nvPr/>
          </p:nvSpPr>
          <p:spPr>
            <a:xfrm>
              <a:off x="6989318" y="1438384"/>
              <a:ext cx="973709" cy="0"/>
            </a:xfrm>
            <a:custGeom>
              <a:avLst/>
              <a:gdLst/>
              <a:ahLst/>
              <a:cxnLst/>
              <a:rect l="0" t="0" r="0" b="0"/>
              <a:pathLst>
                <a:path w="973709">
                  <a:moveTo>
                    <a:pt x="0" y="0"/>
                  </a:moveTo>
                  <a:lnTo>
                    <a:pt x="973709" y="0"/>
                  </a:lnTo>
                </a:path>
              </a:pathLst>
            </a:custGeom>
            <a:ln w="57150" cap="flat">
              <a:miter lim="127000"/>
            </a:ln>
          </p:spPr>
          <p:style>
            <a:lnRef idx="1">
              <a:srgbClr val="548235"/>
            </a:lnRef>
            <a:fillRef idx="0">
              <a:srgbClr val="000000">
                <a:alpha val="0"/>
              </a:srgbClr>
            </a:fillRef>
            <a:effectRef idx="0">
              <a:scrgbClr r="0" g="0" b="0"/>
            </a:effectRef>
            <a:fontRef idx="none"/>
          </p:style>
          <p:txBody>
            <a:bodyPr/>
            <a:lstStyle/>
            <a:p>
              <a:endParaRPr lang="en-US" sz="3200"/>
            </a:p>
          </p:txBody>
        </p:sp>
        <p:sp>
          <p:nvSpPr>
            <p:cNvPr id="106" name="Rectangle 105">
              <a:extLst>
                <a:ext uri="{FF2B5EF4-FFF2-40B4-BE49-F238E27FC236}">
                  <a16:creationId xmlns:a16="http://schemas.microsoft.com/office/drawing/2014/main" id="{059D80F0-F8D1-F860-89B7-2ACDA662AAF3}"/>
                </a:ext>
              </a:extLst>
            </p:cNvPr>
            <p:cNvSpPr/>
            <p:nvPr/>
          </p:nvSpPr>
          <p:spPr>
            <a:xfrm>
              <a:off x="7015188" y="1556201"/>
              <a:ext cx="1358973" cy="43621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a:effectLst/>
                  <a:latin typeface="Tw Cen MT" panose="020B0602020104020603" pitchFamily="34" charset="0"/>
                  <a:ea typeface="Calibri" panose="020F0502020204030204" pitchFamily="34" charset="0"/>
                  <a:cs typeface="Times New Roman" panose="02020603050405020304" pitchFamily="18" charset="0"/>
                </a:rPr>
                <a:t>Female</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Rectangle 106">
              <a:extLst>
                <a:ext uri="{FF2B5EF4-FFF2-40B4-BE49-F238E27FC236}">
                  <a16:creationId xmlns:a16="http://schemas.microsoft.com/office/drawing/2014/main" id="{0DEC2F04-B66E-E32C-089A-C30F504D8064}"/>
                </a:ext>
              </a:extLst>
            </p:cNvPr>
            <p:cNvSpPr/>
            <p:nvPr/>
          </p:nvSpPr>
          <p:spPr>
            <a:xfrm>
              <a:off x="4173220" y="0"/>
              <a:ext cx="4659079" cy="37410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Cooperative members: 5.2 M</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8" name="Picture 107">
              <a:extLst>
                <a:ext uri="{FF2B5EF4-FFF2-40B4-BE49-F238E27FC236}">
                  <a16:creationId xmlns:a16="http://schemas.microsoft.com/office/drawing/2014/main" id="{5719E40F-2BF1-3D33-0F32-86194B15B6E3}"/>
                </a:ext>
              </a:extLst>
            </p:cNvPr>
            <p:cNvPicPr/>
            <p:nvPr/>
          </p:nvPicPr>
          <p:blipFill>
            <a:blip r:embed="rId3"/>
            <a:stretch>
              <a:fillRect/>
            </a:stretch>
          </p:blipFill>
          <p:spPr>
            <a:xfrm>
              <a:off x="3316809" y="2501444"/>
              <a:ext cx="1171956" cy="1001268"/>
            </a:xfrm>
            <a:prstGeom prst="rect">
              <a:avLst/>
            </a:prstGeom>
          </p:spPr>
        </p:pic>
        <p:sp>
          <p:nvSpPr>
            <p:cNvPr id="109" name="Rectangle 108">
              <a:extLst>
                <a:ext uri="{FF2B5EF4-FFF2-40B4-BE49-F238E27FC236}">
                  <a16:creationId xmlns:a16="http://schemas.microsoft.com/office/drawing/2014/main" id="{151ACD05-ED3E-EC00-13AD-1ABF6D88BB43}"/>
                </a:ext>
              </a:extLst>
            </p:cNvPr>
            <p:cNvSpPr/>
            <p:nvPr/>
          </p:nvSpPr>
          <p:spPr>
            <a:xfrm>
              <a:off x="4488802" y="2684624"/>
              <a:ext cx="1904894" cy="55085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3200">
                  <a:solidFill>
                    <a:srgbClr val="000000"/>
                  </a:solidFill>
                  <a:effectLst/>
                  <a:latin typeface="Tw Cen MT" panose="020B0602020104020603" pitchFamily="34" charset="0"/>
                  <a:ea typeface="Tw Cen MT" panose="020B0602020104020603" pitchFamily="34" charset="0"/>
                  <a:cs typeface="Tw Cen MT" panose="020B0602020104020603" pitchFamily="34" charset="0"/>
                </a:rPr>
                <a:t>52.7 bn Rwf</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Rectangle 109">
              <a:extLst>
                <a:ext uri="{FF2B5EF4-FFF2-40B4-BE49-F238E27FC236}">
                  <a16:creationId xmlns:a16="http://schemas.microsoft.com/office/drawing/2014/main" id="{907979BD-14A3-9F1D-31FE-2C28FCDED50C}"/>
                </a:ext>
              </a:extLst>
            </p:cNvPr>
            <p:cNvSpPr/>
            <p:nvPr/>
          </p:nvSpPr>
          <p:spPr>
            <a:xfrm>
              <a:off x="3394123" y="2242165"/>
              <a:ext cx="3128715" cy="3123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400" b="1">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Share capital collected</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Rectangle 110">
              <a:extLst>
                <a:ext uri="{FF2B5EF4-FFF2-40B4-BE49-F238E27FC236}">
                  <a16:creationId xmlns:a16="http://schemas.microsoft.com/office/drawing/2014/main" id="{105C4845-22B3-FA7C-808B-3344B2FCF50C}"/>
                </a:ext>
              </a:extLst>
            </p:cNvPr>
            <p:cNvSpPr/>
            <p:nvPr/>
          </p:nvSpPr>
          <p:spPr>
            <a:xfrm>
              <a:off x="2056698" y="2787310"/>
              <a:ext cx="1260074" cy="28058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effectLst/>
                  <a:latin typeface="Tw Cen MT" panose="020B0602020104020603" pitchFamily="34" charset="0"/>
                  <a:ea typeface="Calibri" panose="020F0502020204030204" pitchFamily="34" charset="0"/>
                  <a:cs typeface="Times New Roman" panose="02020603050405020304" pitchFamily="18" charset="0"/>
                </a:rPr>
                <a:t>Federations.</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2" name="TextBox 111">
            <a:extLst>
              <a:ext uri="{FF2B5EF4-FFF2-40B4-BE49-F238E27FC236}">
                <a16:creationId xmlns:a16="http://schemas.microsoft.com/office/drawing/2014/main" id="{ADD177D7-4857-A28A-506F-429B8BA8B778}"/>
              </a:ext>
            </a:extLst>
          </p:cNvPr>
          <p:cNvSpPr txBox="1"/>
          <p:nvPr/>
        </p:nvSpPr>
        <p:spPr>
          <a:xfrm flipH="1">
            <a:off x="419725" y="232348"/>
            <a:ext cx="10747947" cy="523220"/>
          </a:xfrm>
          <a:prstGeom prst="rect">
            <a:avLst/>
          </a:prstGeom>
          <a:noFill/>
        </p:spPr>
        <p:txBody>
          <a:bodyPr wrap="square" rtlCol="0">
            <a:spAutoFit/>
          </a:bodyPr>
          <a:lstStyle/>
          <a:p>
            <a:pPr algn="ctr"/>
            <a:r>
              <a:rPr lang="en-US" sz="2800" b="1" dirty="0"/>
              <a:t>Overview on cooperative movement</a:t>
            </a:r>
          </a:p>
        </p:txBody>
      </p:sp>
    </p:spTree>
    <p:extLst>
      <p:ext uri="{BB962C8B-B14F-4D97-AF65-F5344CB8AC3E}">
        <p14:creationId xmlns:p14="http://schemas.microsoft.com/office/powerpoint/2010/main" val="238214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32E51A-66C8-4CA3-81DC-110CE5BE96AD}"/>
              </a:ext>
            </a:extLst>
          </p:cNvPr>
          <p:cNvPicPr>
            <a:picLocks noChangeAspect="1"/>
          </p:cNvPicPr>
          <p:nvPr/>
        </p:nvPicPr>
        <p:blipFill>
          <a:blip r:embed="rId2"/>
          <a:stretch>
            <a:fillRect/>
          </a:stretch>
        </p:blipFill>
        <p:spPr>
          <a:xfrm>
            <a:off x="7377659" y="1048189"/>
            <a:ext cx="4814341" cy="4202248"/>
          </a:xfrm>
          <a:prstGeom prst="rect">
            <a:avLst/>
          </a:prstGeom>
        </p:spPr>
      </p:pic>
      <p:sp>
        <p:nvSpPr>
          <p:cNvPr id="12" name="TextBox 11">
            <a:extLst>
              <a:ext uri="{FF2B5EF4-FFF2-40B4-BE49-F238E27FC236}">
                <a16:creationId xmlns:a16="http://schemas.microsoft.com/office/drawing/2014/main" id="{C025ED6C-9126-1634-F6A8-BD108C981858}"/>
              </a:ext>
            </a:extLst>
          </p:cNvPr>
          <p:cNvSpPr txBox="1"/>
          <p:nvPr/>
        </p:nvSpPr>
        <p:spPr>
          <a:xfrm flipH="1">
            <a:off x="419725" y="232348"/>
            <a:ext cx="10747947" cy="523220"/>
          </a:xfrm>
          <a:prstGeom prst="rect">
            <a:avLst/>
          </a:prstGeom>
          <a:noFill/>
        </p:spPr>
        <p:txBody>
          <a:bodyPr wrap="square" rtlCol="0">
            <a:spAutoFit/>
          </a:bodyPr>
          <a:lstStyle/>
          <a:p>
            <a:pPr algn="ctr"/>
            <a:r>
              <a:rPr lang="en-US" sz="2800" b="1" dirty="0"/>
              <a:t>Cooperatives formation and registration</a:t>
            </a:r>
          </a:p>
        </p:txBody>
      </p:sp>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0C9B5F56-DD3D-78A0-EDF4-7BA78B4BDC43}"/>
                  </a:ext>
                </a:extLst>
              </p:cNvPr>
              <p:cNvGraphicFramePr/>
              <p:nvPr>
                <p:extLst>
                  <p:ext uri="{D42A27DB-BD31-4B8C-83A1-F6EECF244321}">
                    <p14:modId xmlns:p14="http://schemas.microsoft.com/office/powerpoint/2010/main" val="1244165824"/>
                  </p:ext>
                </p:extLst>
              </p:nvPr>
            </p:nvGraphicFramePr>
            <p:xfrm>
              <a:off x="239843" y="1048190"/>
              <a:ext cx="7137816" cy="420224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4" name="Chart 13">
                <a:extLst>
                  <a:ext uri="{FF2B5EF4-FFF2-40B4-BE49-F238E27FC236}">
                    <a16:creationId xmlns:a16="http://schemas.microsoft.com/office/drawing/2014/main" id="{0C9B5F56-DD3D-78A0-EDF4-7BA78B4BDC43}"/>
                  </a:ext>
                </a:extLst>
              </p:cNvPr>
              <p:cNvPicPr>
                <a:picLocks noGrp="1" noRot="1" noChangeAspect="1" noMove="1" noResize="1" noEditPoints="1" noAdjustHandles="1" noChangeArrowheads="1" noChangeShapeType="1"/>
              </p:cNvPicPr>
              <p:nvPr/>
            </p:nvPicPr>
            <p:blipFill>
              <a:blip r:embed="rId4"/>
              <a:stretch>
                <a:fillRect/>
              </a:stretch>
            </p:blipFill>
            <p:spPr>
              <a:xfrm>
                <a:off x="239843" y="1048190"/>
                <a:ext cx="7137816" cy="4202248"/>
              </a:xfrm>
              <a:prstGeom prst="rect">
                <a:avLst/>
              </a:prstGeom>
            </p:spPr>
          </p:pic>
        </mc:Fallback>
      </mc:AlternateContent>
    </p:spTree>
    <p:extLst>
      <p:ext uri="{BB962C8B-B14F-4D97-AF65-F5344CB8AC3E}">
        <p14:creationId xmlns:p14="http://schemas.microsoft.com/office/powerpoint/2010/main" val="268204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24514049-B8AC-E148-1AB3-8DC83FEAFBBE}"/>
              </a:ext>
            </a:extLst>
          </p:cNvPr>
          <p:cNvGraphicFramePr>
            <a:graphicFrameLocks noGrp="1"/>
          </p:cNvGraphicFramePr>
          <p:nvPr>
            <p:extLst>
              <p:ext uri="{D42A27DB-BD31-4B8C-83A1-F6EECF244321}">
                <p14:modId xmlns:p14="http://schemas.microsoft.com/office/powerpoint/2010/main" val="1772430423"/>
              </p:ext>
            </p:extLst>
          </p:nvPr>
        </p:nvGraphicFramePr>
        <p:xfrm>
          <a:off x="984737" y="900332"/>
          <a:ext cx="9594167" cy="5195984"/>
        </p:xfrm>
        <a:graphic>
          <a:graphicData uri="http://schemas.openxmlformats.org/drawingml/2006/table">
            <a:tbl>
              <a:tblPr firstRow="1" firstCol="1" bandRow="1"/>
              <a:tblGrid>
                <a:gridCol w="1575583">
                  <a:extLst>
                    <a:ext uri="{9D8B030D-6E8A-4147-A177-3AD203B41FA5}">
                      <a16:colId xmlns:a16="http://schemas.microsoft.com/office/drawing/2014/main" val="4142287101"/>
                    </a:ext>
                  </a:extLst>
                </a:gridCol>
                <a:gridCol w="914400">
                  <a:extLst>
                    <a:ext uri="{9D8B030D-6E8A-4147-A177-3AD203B41FA5}">
                      <a16:colId xmlns:a16="http://schemas.microsoft.com/office/drawing/2014/main" val="3245227276"/>
                    </a:ext>
                  </a:extLst>
                </a:gridCol>
                <a:gridCol w="759655">
                  <a:extLst>
                    <a:ext uri="{9D8B030D-6E8A-4147-A177-3AD203B41FA5}">
                      <a16:colId xmlns:a16="http://schemas.microsoft.com/office/drawing/2014/main" val="1971338257"/>
                    </a:ext>
                  </a:extLst>
                </a:gridCol>
                <a:gridCol w="1515704">
                  <a:extLst>
                    <a:ext uri="{9D8B030D-6E8A-4147-A177-3AD203B41FA5}">
                      <a16:colId xmlns:a16="http://schemas.microsoft.com/office/drawing/2014/main" val="433097134"/>
                    </a:ext>
                  </a:extLst>
                </a:gridCol>
                <a:gridCol w="1201255">
                  <a:extLst>
                    <a:ext uri="{9D8B030D-6E8A-4147-A177-3AD203B41FA5}">
                      <a16:colId xmlns:a16="http://schemas.microsoft.com/office/drawing/2014/main" val="1861334439"/>
                    </a:ext>
                  </a:extLst>
                </a:gridCol>
                <a:gridCol w="1187368">
                  <a:extLst>
                    <a:ext uri="{9D8B030D-6E8A-4147-A177-3AD203B41FA5}">
                      <a16:colId xmlns:a16="http://schemas.microsoft.com/office/drawing/2014/main" val="456774653"/>
                    </a:ext>
                  </a:extLst>
                </a:gridCol>
                <a:gridCol w="575332">
                  <a:extLst>
                    <a:ext uri="{9D8B030D-6E8A-4147-A177-3AD203B41FA5}">
                      <a16:colId xmlns:a16="http://schemas.microsoft.com/office/drawing/2014/main" val="312301956"/>
                    </a:ext>
                  </a:extLst>
                </a:gridCol>
                <a:gridCol w="1864870">
                  <a:extLst>
                    <a:ext uri="{9D8B030D-6E8A-4147-A177-3AD203B41FA5}">
                      <a16:colId xmlns:a16="http://schemas.microsoft.com/office/drawing/2014/main" val="37451633"/>
                    </a:ext>
                  </a:extLst>
                </a:gridCol>
              </a:tblGrid>
              <a:tr h="304966">
                <a:tc rowSpan="2">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Economic sector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No. of coops.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Membership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Share Capital (Rwf)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494034"/>
                  </a:ext>
                </a:extLst>
              </a:tr>
              <a:tr h="26101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Male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Female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w Cen MT" panose="020B0602020104020603"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95288955"/>
                  </a:ext>
                </a:extLst>
              </a:tr>
              <a:tr h="53451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Agriculture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4,936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641,826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502,510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1,144,336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10,383,830,577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3139762"/>
                  </a:ext>
                </a:extLst>
              </a:tr>
              <a:tr h="29044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Trading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1,561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120,852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141,162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262,014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9,588,130,208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59782129"/>
                  </a:ext>
                </a:extLst>
              </a:tr>
              <a:tr h="29044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Services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1,778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137,083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125,930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263,013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4,554,503,076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52586110"/>
                  </a:ext>
                </a:extLst>
              </a:tr>
              <a:tr h="29044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Handicraft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1,170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27,210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64,971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92,181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2,131,209,430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7624305"/>
                  </a:ext>
                </a:extLst>
              </a:tr>
              <a:tr h="40371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Transformation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187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17,588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11,827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29,415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1,051,720,308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97849720"/>
                  </a:ext>
                </a:extLst>
              </a:tr>
              <a:tr h="29044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Mining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60,849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46,819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107,668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671,486,100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170769580"/>
                  </a:ext>
                </a:extLst>
              </a:tr>
              <a:tr h="29044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Housing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30,517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18,598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49,115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5,327,773,338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6495668"/>
                  </a:ext>
                </a:extLst>
              </a:tr>
              <a:tr h="29044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Other sectors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61,965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49,558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111,523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523,372,022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31421369"/>
                  </a:ext>
                </a:extLst>
              </a:tr>
              <a:tr h="534515">
                <a:tc>
                  <a:txBody>
                    <a:bodyPr/>
                    <a:lstStyle/>
                    <a:p>
                      <a:pPr marL="0" marR="0">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Subtotal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10,072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1,097,890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961,375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2,059,265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34,232,025,059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83567036"/>
                  </a:ext>
                </a:extLst>
              </a:tr>
              <a:tr h="29044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SACCOs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437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1640736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1298790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3219670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18218682753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6446509"/>
                  </a:ext>
                </a:extLst>
              </a:tr>
              <a:tr h="290445">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Unions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214416675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81927853"/>
                  </a:ext>
                </a:extLst>
              </a:tr>
              <a:tr h="275922">
                <a:tc>
                  <a:txBody>
                    <a:bodyPr/>
                    <a:lstStyle/>
                    <a:p>
                      <a:pPr marL="0" marR="0">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Federations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lnSpc>
                          <a:spcPct val="107000"/>
                        </a:lnSpc>
                        <a:spcBef>
                          <a:spcPts val="0"/>
                        </a:spcBef>
                        <a:spcAft>
                          <a:spcPts val="0"/>
                        </a:spcAft>
                      </a:pPr>
                      <a:r>
                        <a:rPr lang="en-US" sz="180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61020000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28548235"/>
                  </a:ext>
                </a:extLst>
              </a:tr>
              <a:tr h="534515">
                <a:tc>
                  <a:txBody>
                    <a:bodyPr/>
                    <a:lstStyle/>
                    <a:p>
                      <a:pPr marL="0" marR="0">
                        <a:lnSpc>
                          <a:spcPct val="107000"/>
                        </a:lnSpc>
                        <a:spcBef>
                          <a:spcPts val="0"/>
                        </a:spcBef>
                        <a:spcAft>
                          <a:spcPts val="0"/>
                        </a:spcAft>
                      </a:pPr>
                      <a:r>
                        <a:rPr lang="en-US" sz="1800" b="1">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Grand 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10,676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2,738,626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2,260,165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5,278,935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800" b="1"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52,726,144,487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227435"/>
                  </a:ext>
                </a:extLst>
              </a:tr>
            </a:tbl>
          </a:graphicData>
        </a:graphic>
      </p:graphicFrame>
    </p:spTree>
    <p:extLst>
      <p:ext uri="{BB962C8B-B14F-4D97-AF65-F5344CB8AC3E}">
        <p14:creationId xmlns:p14="http://schemas.microsoft.com/office/powerpoint/2010/main" val="21007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42DCE064-0B79-600F-AF1A-6A1D42A89816}"/>
              </a:ext>
            </a:extLst>
          </p:cNvPr>
          <p:cNvGraphicFramePr>
            <a:graphicFrameLocks noGrp="1"/>
          </p:cNvGraphicFramePr>
          <p:nvPr>
            <p:extLst>
              <p:ext uri="{D42A27DB-BD31-4B8C-83A1-F6EECF244321}">
                <p14:modId xmlns:p14="http://schemas.microsoft.com/office/powerpoint/2010/main" val="3171694653"/>
              </p:ext>
            </p:extLst>
          </p:nvPr>
        </p:nvGraphicFramePr>
        <p:xfrm>
          <a:off x="0" y="0"/>
          <a:ext cx="12192000" cy="6424210"/>
        </p:xfrm>
        <a:graphic>
          <a:graphicData uri="http://schemas.openxmlformats.org/drawingml/2006/table">
            <a:tbl>
              <a:tblPr firstRow="1" bandRow="1">
                <a:tableStyleId>{5C22544A-7EE6-4342-B048-85BDC9FD1C3A}</a:tableStyleId>
              </a:tblPr>
              <a:tblGrid>
                <a:gridCol w="6311561">
                  <a:extLst>
                    <a:ext uri="{9D8B030D-6E8A-4147-A177-3AD203B41FA5}">
                      <a16:colId xmlns:a16="http://schemas.microsoft.com/office/drawing/2014/main" val="1326884950"/>
                    </a:ext>
                  </a:extLst>
                </a:gridCol>
                <a:gridCol w="801734">
                  <a:extLst>
                    <a:ext uri="{9D8B030D-6E8A-4147-A177-3AD203B41FA5}">
                      <a16:colId xmlns:a16="http://schemas.microsoft.com/office/drawing/2014/main" val="1119547419"/>
                    </a:ext>
                  </a:extLst>
                </a:gridCol>
                <a:gridCol w="5078705">
                  <a:extLst>
                    <a:ext uri="{9D8B030D-6E8A-4147-A177-3AD203B41FA5}">
                      <a16:colId xmlns:a16="http://schemas.microsoft.com/office/drawing/2014/main" val="2240480316"/>
                    </a:ext>
                  </a:extLst>
                </a:gridCol>
              </a:tblGrid>
              <a:tr h="373270">
                <a:tc gridSpan="2">
                  <a:txBody>
                    <a:bodyPr/>
                    <a:lstStyle/>
                    <a:p>
                      <a:r>
                        <a:rPr lang="en-US" dirty="0">
                          <a:solidFill>
                            <a:srgbClr val="29282D"/>
                          </a:solidFill>
                        </a:rPr>
                        <a:t>Priority</a:t>
                      </a:r>
                    </a:p>
                  </a:txBody>
                  <a:tcPr/>
                </a:tc>
                <a:tc hMerge="1">
                  <a:txBody>
                    <a:bodyPr/>
                    <a:lstStyle/>
                    <a:p>
                      <a:endParaRPr lang="en-US" dirty="0">
                        <a:solidFill>
                          <a:srgbClr val="29282D"/>
                        </a:solidFill>
                      </a:endParaRPr>
                    </a:p>
                  </a:txBody>
                  <a:tcPr/>
                </a:tc>
                <a:tc>
                  <a:txBody>
                    <a:bodyPr/>
                    <a:lstStyle/>
                    <a:p>
                      <a:r>
                        <a:rPr lang="en-US" dirty="0">
                          <a:solidFill>
                            <a:srgbClr val="29282D"/>
                          </a:solidFill>
                        </a:rPr>
                        <a:t>Implementation</a:t>
                      </a:r>
                    </a:p>
                  </a:txBody>
                  <a:tcPr/>
                </a:tc>
                <a:extLst>
                  <a:ext uri="{0D108BD9-81ED-4DB2-BD59-A6C34878D82A}">
                    <a16:rowId xmlns:a16="http://schemas.microsoft.com/office/drawing/2014/main" val="3495159607"/>
                  </a:ext>
                </a:extLst>
              </a:tr>
              <a:tr h="373270">
                <a:tc gridSpan="3">
                  <a:txBody>
                    <a:bodyPr/>
                    <a:lstStyle/>
                    <a:p>
                      <a:r>
                        <a:rPr lang="en-US" b="1" dirty="0">
                          <a:solidFill>
                            <a:srgbClr val="0070C0"/>
                          </a:solidFill>
                        </a:rPr>
                        <a:t>Economic Transformation</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2071449"/>
                  </a:ext>
                </a:extLst>
              </a:tr>
              <a:tr h="0">
                <a:tc>
                  <a:txBody>
                    <a:bodyPr/>
                    <a:lstStyle/>
                    <a:p>
                      <a:pPr algn="just"/>
                      <a:r>
                        <a:rPr lang="en-US" dirty="0"/>
                        <a:t>Create 1,500,000 (214,000 annually) decent and productive jobs.</a:t>
                      </a:r>
                    </a:p>
                  </a:txBody>
                  <a:tcPr/>
                </a:tc>
                <a:tc gridSpan="2">
                  <a:txBody>
                    <a:bodyPr/>
                    <a:lstStyle/>
                    <a:p>
                      <a:pPr marL="285750" indent="-285750">
                        <a:buFont typeface="Arial" panose="020B0604020202020204" pitchFamily="34" charset="0"/>
                        <a:buChar char="•"/>
                      </a:pPr>
                      <a:r>
                        <a:rPr lang="en-US" dirty="0"/>
                        <a:t>2,282 new cooperatives created with an increase of 26.5%.</a:t>
                      </a:r>
                    </a:p>
                    <a:p>
                      <a:pPr marL="285750" indent="-285750">
                        <a:buFont typeface="Arial" panose="020B0604020202020204" pitchFamily="34" charset="0"/>
                        <a:buChar char="•"/>
                      </a:pPr>
                      <a:r>
                        <a:rPr lang="en-US" dirty="0"/>
                        <a:t>126,762 people joined together to work through cooperatives.</a:t>
                      </a:r>
                    </a:p>
                    <a:p>
                      <a:pPr marL="285750" indent="-285750">
                        <a:buFont typeface="Arial" panose="020B0604020202020204" pitchFamily="34" charset="0"/>
                        <a:buChar char="•"/>
                      </a:pPr>
                      <a:r>
                        <a:rPr lang="en-US" dirty="0"/>
                        <a:t>In general, on average each cooperative has at least 3 employees and provide many jobs to casual workers. </a:t>
                      </a:r>
                    </a:p>
                    <a:p>
                      <a:pPr marL="285750" indent="-285750">
                        <a:buFont typeface="Arial" panose="020B0604020202020204" pitchFamily="34" charset="0"/>
                        <a:buChar char="•"/>
                      </a:pPr>
                      <a:r>
                        <a:rPr lang="en-US" dirty="0"/>
                        <a:t>Cooperatives provides job opportunities to members. </a:t>
                      </a:r>
                    </a:p>
                  </a:txBody>
                  <a:tcPr/>
                </a:tc>
                <a:tc hMerge="1">
                  <a:txBody>
                    <a:bodyPr/>
                    <a:lstStyle/>
                    <a:p>
                      <a:pPr marL="285750" indent="-285750">
                        <a:buFont typeface="Arial" panose="020B0604020202020204" pitchFamily="34" charset="0"/>
                        <a:buChar char="•"/>
                      </a:pPr>
                      <a:r>
                        <a:rPr lang="en-US" dirty="0"/>
                        <a:t>2,282 new cooperatives created with an increase of 26.5%.</a:t>
                      </a:r>
                    </a:p>
                    <a:p>
                      <a:pPr marL="285750" indent="-285750">
                        <a:buFont typeface="Arial" panose="020B0604020202020204" pitchFamily="34" charset="0"/>
                        <a:buChar char="•"/>
                      </a:pPr>
                      <a:r>
                        <a:rPr lang="en-US" dirty="0"/>
                        <a:t>126,762 people joined together to work through cooperatives.</a:t>
                      </a:r>
                    </a:p>
                    <a:p>
                      <a:pPr marL="285750" indent="-285750">
                        <a:buFont typeface="Arial" panose="020B0604020202020204" pitchFamily="34" charset="0"/>
                        <a:buChar char="•"/>
                      </a:pPr>
                      <a:r>
                        <a:rPr lang="en-US" dirty="0"/>
                        <a:t>In general, on average each cooperative has at least 3 employees and provide many jobs to casual workers. </a:t>
                      </a:r>
                    </a:p>
                    <a:p>
                      <a:pPr marL="285750" indent="-285750">
                        <a:buFont typeface="Arial" panose="020B0604020202020204" pitchFamily="34" charset="0"/>
                        <a:buChar char="•"/>
                      </a:pPr>
                      <a:r>
                        <a:rPr lang="en-US" dirty="0"/>
                        <a:t>Cooperatives provides job opportunities to members. </a:t>
                      </a:r>
                    </a:p>
                  </a:txBody>
                  <a:tcPr/>
                </a:tc>
                <a:extLst>
                  <a:ext uri="{0D108BD9-81ED-4DB2-BD59-A6C34878D82A}">
                    <a16:rowId xmlns:a16="http://schemas.microsoft.com/office/drawing/2014/main" val="2662147369"/>
                  </a:ext>
                </a:extLst>
              </a:tr>
              <a:tr h="644275">
                <a:tc>
                  <a:txBody>
                    <a:bodyPr/>
                    <a:lstStyle/>
                    <a:p>
                      <a:pPr algn="just"/>
                      <a:r>
                        <a:rPr lang="en-US" dirty="0"/>
                        <a:t>Accelerate sustainable urbanization from 18.4% (2016/17) to 35% by 2024.</a:t>
                      </a:r>
                    </a:p>
                  </a:txBody>
                  <a:tcPr/>
                </a:tc>
                <a:tc gridSpan="2">
                  <a:txBody>
                    <a:bodyPr/>
                    <a:lstStyle/>
                    <a:p>
                      <a:pPr marL="285750" indent="-285750" algn="just">
                        <a:buFont typeface="Arial" panose="020B0604020202020204" pitchFamily="34" charset="0"/>
                        <a:buChar char="•"/>
                      </a:pPr>
                      <a:r>
                        <a:rPr lang="en-US" dirty="0"/>
                        <a:t>42 housing cooperatives were formed with 1,974 members.</a:t>
                      </a:r>
                    </a:p>
                  </a:txBody>
                  <a:tcPr/>
                </a:tc>
                <a:tc hMerge="1">
                  <a:txBody>
                    <a:bodyPr/>
                    <a:lstStyle/>
                    <a:p>
                      <a:endParaRPr lang="en-US" dirty="0"/>
                    </a:p>
                  </a:txBody>
                  <a:tcPr/>
                </a:tc>
                <a:extLst>
                  <a:ext uri="{0D108BD9-81ED-4DB2-BD59-A6C34878D82A}">
                    <a16:rowId xmlns:a16="http://schemas.microsoft.com/office/drawing/2014/main" val="2205428285"/>
                  </a:ext>
                </a:extLst>
              </a:tr>
              <a:tr h="644275">
                <a:tc>
                  <a:txBody>
                    <a:bodyPr/>
                    <a:lstStyle/>
                    <a:p>
                      <a:pPr algn="just"/>
                      <a:r>
                        <a:rPr lang="en-US" dirty="0"/>
                        <a:t>Increase domestic savings and position Rwanda as a hub for financial services to promote investments</a:t>
                      </a:r>
                    </a:p>
                  </a:txBody>
                  <a:tcPr/>
                </a:tc>
                <a:tc gridSpan="2">
                  <a:txBody>
                    <a:bodyPr/>
                    <a:lstStyle/>
                    <a:p>
                      <a:pPr marL="285750" indent="-285750" algn="just">
                        <a:buFont typeface="Arial" panose="020B0604020202020204" pitchFamily="34" charset="0"/>
                        <a:buChar char="•"/>
                      </a:pPr>
                      <a:r>
                        <a:rPr lang="en-US" dirty="0"/>
                        <a:t>Savings: 25,481,295,149 </a:t>
                      </a:r>
                      <a:r>
                        <a:rPr lang="en-US" dirty="0" err="1"/>
                        <a:t>frw</a:t>
                      </a:r>
                      <a:endParaRPr lang="en-US" dirty="0"/>
                    </a:p>
                    <a:p>
                      <a:pPr marL="285750" indent="-285750" algn="just">
                        <a:buFont typeface="Arial" panose="020B0604020202020204" pitchFamily="34" charset="0"/>
                        <a:buChar char="•"/>
                      </a:pPr>
                      <a:r>
                        <a:rPr lang="en-US" dirty="0"/>
                        <a:t>Its mandatory for a cooperative to save 10% of its profit (new cooperative law)</a:t>
                      </a:r>
                    </a:p>
                    <a:p>
                      <a:pPr marL="285750" indent="-285750" algn="just">
                        <a:buFont typeface="Arial" panose="020B0604020202020204" pitchFamily="34" charset="0"/>
                        <a:buChar char="•"/>
                      </a:pPr>
                      <a:r>
                        <a:rPr lang="en-US" dirty="0"/>
                        <a:t>Cooperatives save through </a:t>
                      </a:r>
                      <a:r>
                        <a:rPr lang="en-US" dirty="0" err="1"/>
                        <a:t>Ejo</a:t>
                      </a:r>
                      <a:r>
                        <a:rPr lang="en-US" dirty="0"/>
                        <a:t> </a:t>
                      </a:r>
                      <a:r>
                        <a:rPr lang="en-US" dirty="0" err="1"/>
                        <a:t>Heza</a:t>
                      </a:r>
                      <a:r>
                        <a:rPr lang="en-US" dirty="0"/>
                        <a:t> for their members.</a:t>
                      </a:r>
                    </a:p>
                  </a:txBody>
                  <a:tcPr/>
                </a:tc>
                <a:tc hMerge="1">
                  <a:txBody>
                    <a:bodyPr/>
                    <a:lstStyle/>
                    <a:p>
                      <a:endParaRPr lang="en-US" dirty="0"/>
                    </a:p>
                  </a:txBody>
                  <a:tcPr/>
                </a:tc>
                <a:extLst>
                  <a:ext uri="{0D108BD9-81ED-4DB2-BD59-A6C34878D82A}">
                    <a16:rowId xmlns:a16="http://schemas.microsoft.com/office/drawing/2014/main" val="3915062015"/>
                  </a:ext>
                </a:extLst>
              </a:tr>
              <a:tr h="644275">
                <a:tc>
                  <a:txBody>
                    <a:bodyPr/>
                    <a:lstStyle/>
                    <a:p>
                      <a:pPr algn="just"/>
                      <a:r>
                        <a:rPr lang="en-US" dirty="0"/>
                        <a:t>Modernize and increase the productivity of agriculture and livestock.</a:t>
                      </a:r>
                    </a:p>
                  </a:txBody>
                  <a:tcPr/>
                </a:tc>
                <a:tc gridSpan="2">
                  <a:txBody>
                    <a:bodyPr/>
                    <a:lstStyle/>
                    <a:p>
                      <a:pPr marL="285750" indent="-285750" algn="just">
                        <a:buFont typeface="Arial" panose="020B0604020202020204" pitchFamily="34" charset="0"/>
                        <a:buChar char="•"/>
                      </a:pPr>
                      <a:r>
                        <a:rPr lang="en-US" dirty="0"/>
                        <a:t>Agricultural cooperatives increased by 26% from 2017 to March 2022.</a:t>
                      </a:r>
                    </a:p>
                  </a:txBody>
                  <a:tcPr/>
                </a:tc>
                <a:tc hMerge="1">
                  <a:txBody>
                    <a:bodyPr/>
                    <a:lstStyle/>
                    <a:p>
                      <a:endParaRPr lang="en-US" dirty="0"/>
                    </a:p>
                  </a:txBody>
                  <a:tcPr/>
                </a:tc>
                <a:extLst>
                  <a:ext uri="{0D108BD9-81ED-4DB2-BD59-A6C34878D82A}">
                    <a16:rowId xmlns:a16="http://schemas.microsoft.com/office/drawing/2014/main" val="500907844"/>
                  </a:ext>
                </a:extLst>
              </a:tr>
              <a:tr h="644275">
                <a:tc>
                  <a:txBody>
                    <a:bodyPr/>
                    <a:lstStyle/>
                    <a:p>
                      <a:pPr algn="just"/>
                      <a:r>
                        <a:rPr lang="en-US" dirty="0"/>
                        <a:t>Promote sustainable management of the environment and natural resources to transition Rwanda towards a Green Economy.</a:t>
                      </a:r>
                    </a:p>
                  </a:txBody>
                  <a:tcPr/>
                </a:tc>
                <a:tc gridSpan="2">
                  <a:txBody>
                    <a:bodyPr/>
                    <a:lstStyle/>
                    <a:p>
                      <a:pPr marL="285750" indent="-285750" algn="just">
                        <a:buFont typeface="Arial" panose="020B0604020202020204" pitchFamily="34" charset="0"/>
                        <a:buChar char="•"/>
                      </a:pPr>
                      <a:r>
                        <a:rPr lang="en-US" dirty="0"/>
                        <a:t>6 environmental cooperatives were created.</a:t>
                      </a:r>
                    </a:p>
                  </a:txBody>
                  <a:tcPr/>
                </a:tc>
                <a:tc hMerge="1">
                  <a:txBody>
                    <a:bodyPr/>
                    <a:lstStyle/>
                    <a:p>
                      <a:endParaRPr lang="en-US" dirty="0"/>
                    </a:p>
                  </a:txBody>
                  <a:tcPr/>
                </a:tc>
                <a:extLst>
                  <a:ext uri="{0D108BD9-81ED-4DB2-BD59-A6C34878D82A}">
                    <a16:rowId xmlns:a16="http://schemas.microsoft.com/office/drawing/2014/main" val="2233538863"/>
                  </a:ext>
                </a:extLst>
              </a:tr>
            </a:tbl>
          </a:graphicData>
        </a:graphic>
      </p:graphicFrame>
    </p:spTree>
    <p:extLst>
      <p:ext uri="{BB962C8B-B14F-4D97-AF65-F5344CB8AC3E}">
        <p14:creationId xmlns:p14="http://schemas.microsoft.com/office/powerpoint/2010/main" val="179688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CE565213-163B-99E7-BF40-8FE3408A2502}"/>
              </a:ext>
            </a:extLst>
          </p:cNvPr>
          <p:cNvGraphicFramePr>
            <a:graphicFrameLocks noGrp="1"/>
          </p:cNvGraphicFramePr>
          <p:nvPr>
            <p:extLst>
              <p:ext uri="{D42A27DB-BD31-4B8C-83A1-F6EECF244321}">
                <p14:modId xmlns:p14="http://schemas.microsoft.com/office/powerpoint/2010/main" val="3534735333"/>
              </p:ext>
            </p:extLst>
          </p:nvPr>
        </p:nvGraphicFramePr>
        <p:xfrm>
          <a:off x="119920" y="584616"/>
          <a:ext cx="12072079" cy="5867180"/>
        </p:xfrm>
        <a:graphic>
          <a:graphicData uri="http://schemas.openxmlformats.org/drawingml/2006/table">
            <a:tbl>
              <a:tblPr firstRow="1" bandRow="1">
                <a:tableStyleId>{5C22544A-7EE6-4342-B048-85BDC9FD1C3A}</a:tableStyleId>
              </a:tblPr>
              <a:tblGrid>
                <a:gridCol w="7043329">
                  <a:extLst>
                    <a:ext uri="{9D8B030D-6E8A-4147-A177-3AD203B41FA5}">
                      <a16:colId xmlns:a16="http://schemas.microsoft.com/office/drawing/2014/main" val="1326884950"/>
                    </a:ext>
                  </a:extLst>
                </a:gridCol>
                <a:gridCol w="5028750">
                  <a:extLst>
                    <a:ext uri="{9D8B030D-6E8A-4147-A177-3AD203B41FA5}">
                      <a16:colId xmlns:a16="http://schemas.microsoft.com/office/drawing/2014/main" val="2240480316"/>
                    </a:ext>
                  </a:extLst>
                </a:gridCol>
              </a:tblGrid>
              <a:tr h="373270">
                <a:tc>
                  <a:txBody>
                    <a:bodyPr/>
                    <a:lstStyle/>
                    <a:p>
                      <a:r>
                        <a:rPr lang="en-US" dirty="0">
                          <a:solidFill>
                            <a:srgbClr val="29282D"/>
                          </a:solidFill>
                        </a:rPr>
                        <a:t>Priority</a:t>
                      </a:r>
                    </a:p>
                  </a:txBody>
                  <a:tcPr/>
                </a:tc>
                <a:tc>
                  <a:txBody>
                    <a:bodyPr/>
                    <a:lstStyle/>
                    <a:p>
                      <a:r>
                        <a:rPr lang="en-US" dirty="0">
                          <a:solidFill>
                            <a:srgbClr val="29282D"/>
                          </a:solidFill>
                        </a:rPr>
                        <a:t>Implementation</a:t>
                      </a:r>
                    </a:p>
                  </a:txBody>
                  <a:tcPr/>
                </a:tc>
                <a:extLst>
                  <a:ext uri="{0D108BD9-81ED-4DB2-BD59-A6C34878D82A}">
                    <a16:rowId xmlns:a16="http://schemas.microsoft.com/office/drawing/2014/main" val="3495159607"/>
                  </a:ext>
                </a:extLst>
              </a:tr>
              <a:tr h="373270">
                <a:tc gridSpan="2">
                  <a:txBody>
                    <a:bodyPr/>
                    <a:lstStyle/>
                    <a:p>
                      <a:r>
                        <a:rPr lang="en-US" b="1" dirty="0">
                          <a:solidFill>
                            <a:srgbClr val="0070C0"/>
                          </a:solidFill>
                        </a:rPr>
                        <a:t>Social Transformation</a:t>
                      </a:r>
                    </a:p>
                  </a:txBody>
                  <a:tcPr/>
                </a:tc>
                <a:tc hMerge="1">
                  <a:txBody>
                    <a:bodyPr/>
                    <a:lstStyle/>
                    <a:p>
                      <a:endParaRPr lang="en-US"/>
                    </a:p>
                  </a:txBody>
                  <a:tcPr/>
                </a:tc>
                <a:extLst>
                  <a:ext uri="{0D108BD9-81ED-4DB2-BD59-A6C34878D82A}">
                    <a16:rowId xmlns:a16="http://schemas.microsoft.com/office/drawing/2014/main" val="3522071449"/>
                  </a:ext>
                </a:extLst>
              </a:tr>
              <a:tr h="373270">
                <a:tc>
                  <a:txBody>
                    <a:bodyPr/>
                    <a:lstStyle/>
                    <a:p>
                      <a:pPr algn="just"/>
                      <a:r>
                        <a:rPr lang="en-US" dirty="0"/>
                        <a:t>Eradicate Malnutrition through enhanced prevention and management of all forms of malnutrition.</a:t>
                      </a:r>
                    </a:p>
                  </a:txBody>
                  <a:tcPr/>
                </a:tc>
                <a:tc>
                  <a:txBody>
                    <a:bodyPr/>
                    <a:lstStyle/>
                    <a:p>
                      <a:pPr algn="just"/>
                      <a:r>
                        <a:rPr lang="en-US" dirty="0"/>
                        <a:t>Agricultural cooperatives increased by 26% to ensure food security and malnutrition reduction.</a:t>
                      </a:r>
                    </a:p>
                  </a:txBody>
                  <a:tcPr/>
                </a:tc>
                <a:extLst>
                  <a:ext uri="{0D108BD9-81ED-4DB2-BD59-A6C34878D82A}">
                    <a16:rowId xmlns:a16="http://schemas.microsoft.com/office/drawing/2014/main" val="2662147369"/>
                  </a:ext>
                </a:extLst>
              </a:tr>
              <a:tr h="644275">
                <a:tc>
                  <a:txBody>
                    <a:bodyPr/>
                    <a:lstStyle/>
                    <a:p>
                      <a:pPr algn="just"/>
                      <a:r>
                        <a:rPr lang="en-US" dirty="0"/>
                        <a:t>Enhance the Demographic Dividend through ensuring access to quality health for all. Focus will be on improving health care services at all levels, strengthening financial sustainability of the health sector, and enhancing capacity of health workforce.</a:t>
                      </a:r>
                    </a:p>
                  </a:txBody>
                  <a:tcPr/>
                </a:tc>
                <a:tc>
                  <a:txBody>
                    <a:bodyPr/>
                    <a:lstStyle/>
                    <a:p>
                      <a:pPr marL="285750" indent="-285750">
                        <a:buFont typeface="Arial" panose="020B0604020202020204" pitchFamily="34" charset="0"/>
                        <a:buChar char="•"/>
                      </a:pPr>
                      <a:r>
                        <a:rPr lang="en-US" dirty="0"/>
                        <a:t>Most of the cooperatives provide medical insurance for their members.</a:t>
                      </a:r>
                    </a:p>
                    <a:p>
                      <a:pPr marL="285750" indent="-285750">
                        <a:buFont typeface="Arial" panose="020B0604020202020204" pitchFamily="34" charset="0"/>
                        <a:buChar char="•"/>
                      </a:pPr>
                      <a:r>
                        <a:rPr lang="en-US" dirty="0" err="1"/>
                        <a:t>Abajyanama</a:t>
                      </a:r>
                      <a:r>
                        <a:rPr lang="en-US" dirty="0"/>
                        <a:t> </a:t>
                      </a:r>
                      <a:r>
                        <a:rPr lang="en-US" dirty="0" err="1"/>
                        <a:t>b’ubuzima</a:t>
                      </a:r>
                      <a:r>
                        <a:rPr lang="en-US" dirty="0"/>
                        <a:t> supported</a:t>
                      </a:r>
                    </a:p>
                  </a:txBody>
                  <a:tcPr/>
                </a:tc>
                <a:extLst>
                  <a:ext uri="{0D108BD9-81ED-4DB2-BD59-A6C34878D82A}">
                    <a16:rowId xmlns:a16="http://schemas.microsoft.com/office/drawing/2014/main" val="2205428285"/>
                  </a:ext>
                </a:extLst>
              </a:tr>
              <a:tr h="335866">
                <a:tc gridSpan="2">
                  <a:txBody>
                    <a:bodyPr/>
                    <a:lstStyle/>
                    <a:p>
                      <a:pPr algn="just"/>
                      <a:r>
                        <a:rPr lang="en-US" b="1" dirty="0">
                          <a:solidFill>
                            <a:srgbClr val="0070C0"/>
                          </a:solidFill>
                        </a:rPr>
                        <a:t>Transformational Governance</a:t>
                      </a:r>
                    </a:p>
                  </a:txBody>
                  <a:tcPr/>
                </a:tc>
                <a:tc hMerge="1">
                  <a:txBody>
                    <a:bodyPr/>
                    <a:lstStyle/>
                    <a:p>
                      <a:endParaRPr lang="en-US" dirty="0"/>
                    </a:p>
                  </a:txBody>
                  <a:tcPr/>
                </a:tc>
                <a:extLst>
                  <a:ext uri="{0D108BD9-81ED-4DB2-BD59-A6C34878D82A}">
                    <a16:rowId xmlns:a16="http://schemas.microsoft.com/office/drawing/2014/main" val="3915062015"/>
                  </a:ext>
                </a:extLst>
              </a:tr>
              <a:tr h="644275">
                <a:tc>
                  <a:txBody>
                    <a:bodyPr/>
                    <a:lstStyle/>
                    <a:p>
                      <a:pPr algn="just"/>
                      <a:r>
                        <a:rPr lang="en-US" dirty="0"/>
                        <a:t>Strengthen Justice, Law and Order.</a:t>
                      </a:r>
                    </a:p>
                  </a:txBody>
                  <a:tcPr/>
                </a:tc>
                <a:tc>
                  <a:txBody>
                    <a:bodyPr/>
                    <a:lstStyle/>
                    <a:p>
                      <a:pPr marL="285750" indent="-285750">
                        <a:buFont typeface="Arial" panose="020B0604020202020204" pitchFamily="34" charset="0"/>
                        <a:buChar char="•"/>
                      </a:pPr>
                      <a:r>
                        <a:rPr lang="en-US" dirty="0"/>
                        <a:t>New cooperative policy established</a:t>
                      </a:r>
                    </a:p>
                    <a:p>
                      <a:pPr marL="285750" indent="-285750">
                        <a:buFont typeface="Arial" panose="020B0604020202020204" pitchFamily="34" charset="0"/>
                        <a:buChar char="•"/>
                      </a:pPr>
                      <a:r>
                        <a:rPr lang="en-US" dirty="0"/>
                        <a:t>New cooperative law adopted. </a:t>
                      </a:r>
                    </a:p>
                    <a:p>
                      <a:pPr marL="285750" indent="-285750">
                        <a:buFont typeface="Arial" panose="020B0604020202020204" pitchFamily="34" charset="0"/>
                        <a:buChar char="•"/>
                      </a:pPr>
                      <a:r>
                        <a:rPr lang="en-US" dirty="0"/>
                        <a:t>312 cooperatives audited and more than 4 thousand cooperatives inspected.</a:t>
                      </a:r>
                    </a:p>
                    <a:p>
                      <a:pPr marL="285750" indent="-285750">
                        <a:buFont typeface="Arial" panose="020B0604020202020204" pitchFamily="34" charset="0"/>
                        <a:buChar char="•"/>
                      </a:pPr>
                      <a:r>
                        <a:rPr lang="en-US" dirty="0"/>
                        <a:t>Different instructions were developed.</a:t>
                      </a:r>
                    </a:p>
                  </a:txBody>
                  <a:tcPr/>
                </a:tc>
                <a:extLst>
                  <a:ext uri="{0D108BD9-81ED-4DB2-BD59-A6C34878D82A}">
                    <a16:rowId xmlns:a16="http://schemas.microsoft.com/office/drawing/2014/main" val="500907844"/>
                  </a:ext>
                </a:extLst>
              </a:tr>
              <a:tr h="644275">
                <a:tc>
                  <a:txBody>
                    <a:bodyPr/>
                    <a:lstStyle/>
                    <a:p>
                      <a:pPr algn="just"/>
                      <a:r>
                        <a:rPr lang="en-US" dirty="0"/>
                        <a:t>Increase Citizens’ Participation and Engagement in Development.</a:t>
                      </a:r>
                    </a:p>
                  </a:txBody>
                  <a:tcPr/>
                </a:tc>
                <a:tc>
                  <a:txBody>
                    <a:bodyPr/>
                    <a:lstStyle/>
                    <a:p>
                      <a:pPr marL="285750" indent="-285750" algn="just">
                        <a:buFont typeface="Arial" panose="020B0604020202020204" pitchFamily="34" charset="0"/>
                        <a:buChar char="•"/>
                      </a:pPr>
                      <a:r>
                        <a:rPr lang="en-US" dirty="0"/>
                        <a:t>Cooperatives are democratic member control where a member has one vote and all votes are equal. Gender equality: male: 52% and female: 43%.</a:t>
                      </a:r>
                    </a:p>
                  </a:txBody>
                  <a:tcPr/>
                </a:tc>
                <a:extLst>
                  <a:ext uri="{0D108BD9-81ED-4DB2-BD59-A6C34878D82A}">
                    <a16:rowId xmlns:a16="http://schemas.microsoft.com/office/drawing/2014/main" val="2233538863"/>
                  </a:ext>
                </a:extLst>
              </a:tr>
            </a:tbl>
          </a:graphicData>
        </a:graphic>
      </p:graphicFrame>
      <p:sp>
        <p:nvSpPr>
          <p:cNvPr id="2" name="TextBox 1">
            <a:extLst>
              <a:ext uri="{FF2B5EF4-FFF2-40B4-BE49-F238E27FC236}">
                <a16:creationId xmlns:a16="http://schemas.microsoft.com/office/drawing/2014/main" id="{685040A5-D3C3-4339-C957-2EC5327A55F3}"/>
              </a:ext>
            </a:extLst>
          </p:cNvPr>
          <p:cNvSpPr txBox="1"/>
          <p:nvPr/>
        </p:nvSpPr>
        <p:spPr>
          <a:xfrm>
            <a:off x="1899138" y="122951"/>
            <a:ext cx="6123728" cy="461665"/>
          </a:xfrm>
          <a:prstGeom prst="rect">
            <a:avLst/>
          </a:prstGeom>
          <a:noFill/>
        </p:spPr>
        <p:txBody>
          <a:bodyPr wrap="none" rtlCol="0">
            <a:spAutoFit/>
          </a:bodyPr>
          <a:lstStyle/>
          <a:p>
            <a:r>
              <a:rPr lang="en-US" sz="2400" b="1" dirty="0">
                <a:solidFill>
                  <a:srgbClr val="0070C0"/>
                </a:solidFill>
              </a:rPr>
              <a:t>Implementation of key priorities of NST1</a:t>
            </a:r>
          </a:p>
        </p:txBody>
      </p:sp>
    </p:spTree>
    <p:extLst>
      <p:ext uri="{BB962C8B-B14F-4D97-AF65-F5344CB8AC3E}">
        <p14:creationId xmlns:p14="http://schemas.microsoft.com/office/powerpoint/2010/main" val="137694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FF90ACD-71E6-7232-5D4B-B92770B2108C}"/>
              </a:ext>
            </a:extLst>
          </p:cNvPr>
          <p:cNvSpPr txBox="1"/>
          <p:nvPr/>
        </p:nvSpPr>
        <p:spPr>
          <a:xfrm>
            <a:off x="3868615" y="2228671"/>
            <a:ext cx="5064370" cy="1200329"/>
          </a:xfrm>
          <a:prstGeom prst="rect">
            <a:avLst/>
          </a:prstGeom>
          <a:noFill/>
        </p:spPr>
        <p:txBody>
          <a:bodyPr wrap="square" rtlCol="0">
            <a:spAutoFit/>
          </a:bodyPr>
          <a:lstStyle/>
          <a:p>
            <a:r>
              <a:rPr lang="en-US" sz="7200" b="1" dirty="0"/>
              <a:t>Thank you</a:t>
            </a:r>
          </a:p>
        </p:txBody>
      </p:sp>
    </p:spTree>
    <p:extLst>
      <p:ext uri="{BB962C8B-B14F-4D97-AF65-F5344CB8AC3E}">
        <p14:creationId xmlns:p14="http://schemas.microsoft.com/office/powerpoint/2010/main" val="3478806994"/>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{933534D7-CACB-4A59-BC3D-CF38D1EC38A2}tf78479028_win32</Template>
  <TotalTime>151</TotalTime>
  <Words>514</Words>
  <Application>Microsoft Office PowerPoint</Application>
  <PresentationFormat>Widescreen</PresentationFormat>
  <Paragraphs>175</Paragraphs>
  <Slides>7</Slides>
  <Notes>1</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Balancing Act</vt:lpstr>
      <vt:lpstr>Wellspring</vt:lpstr>
      <vt:lpstr>Star of the show</vt:lpstr>
      <vt:lpstr>Amusements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Unknown User</cp:lastModifiedBy>
  <cp:revision>8</cp:revision>
  <dcterms:created xsi:type="dcterms:W3CDTF">2022-05-25T15:31:24Z</dcterms:created>
  <dcterms:modified xsi:type="dcterms:W3CDTF">2022-10-19T14:46:23Z</dcterms:modified>
</cp:coreProperties>
</file>